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9" r:id="rId3"/>
    <p:sldId id="258" r:id="rId4"/>
    <p:sldId id="278" r:id="rId5"/>
    <p:sldId id="279" r:id="rId6"/>
    <p:sldId id="270" r:id="rId7"/>
    <p:sldId id="277" r:id="rId8"/>
    <p:sldId id="280" r:id="rId9"/>
    <p:sldId id="262" r:id="rId10"/>
    <p:sldId id="263" r:id="rId11"/>
    <p:sldId id="273" r:id="rId12"/>
    <p:sldId id="272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79004" autoAdjust="0"/>
  </p:normalViewPr>
  <p:slideViewPr>
    <p:cSldViewPr>
      <p:cViewPr varScale="1">
        <p:scale>
          <a:sx n="57" d="100"/>
          <a:sy n="57" d="100"/>
        </p:scale>
        <p:origin x="-4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32CC0-A588-45AD-999E-406407285C54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AAB8-7DA5-4228-A0FC-3E67A2342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2463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AAB8-7DA5-4228-A0FC-3E67A2342476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4368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AAB8-7DA5-4228-A0FC-3E67A2342476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7591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AAB8-7DA5-4228-A0FC-3E67A234247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8066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Now open ‘Folder #1’ and distribute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AAB8-7DA5-4228-A0FC-3E67A2342476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7030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AAB8-7DA5-4228-A0FC-3E67A2342476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8769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diagram shows how Youth Engagement is a process that grows like a wave. It begins</a:t>
            </a:r>
            <a:r>
              <a:rPr lang="en-CA" baseline="0" dirty="0" smtClean="0"/>
              <a:t> with the community/youth desiring youth involvement, which leads to engagement opportunities being created, which naturally leads to a more vibrant community with new capabilities developed. Continuing the wave, new partners and opportunities for commitment arise and eventually the community reaches a level which is more resilient with increased capacities and greater rapport.</a:t>
            </a:r>
          </a:p>
          <a:p>
            <a:endParaRPr lang="en-CA" baseline="0" dirty="0" smtClean="0"/>
          </a:p>
          <a:p>
            <a:r>
              <a:rPr lang="en-CA" baseline="0" dirty="0" smtClean="0"/>
              <a:t>Over time and with commitment and effort youth engagement grows like a wave and creates more resilient and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AAB8-7DA5-4228-A0FC-3E67A2342476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2121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See Organizational Assessment</a:t>
            </a:r>
            <a:r>
              <a:rPr lang="en-CA" baseline="0" dirty="0" smtClean="0"/>
              <a:t> Checklist </a:t>
            </a:r>
            <a:r>
              <a:rPr lang="en-CA" baseline="0" dirty="0" err="1" smtClean="0"/>
              <a:t>Pg</a:t>
            </a:r>
            <a:r>
              <a:rPr lang="en-CA" baseline="0" dirty="0" smtClean="0"/>
              <a:t> 31/32 of Leaders Today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AAB8-7DA5-4228-A0FC-3E67A2342476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3124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Hand out membership forms and Leaders Today kits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AAB8-7DA5-4228-A0FC-3E67A2342476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7627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138D35-2D4C-4BE6-8741-9ADF54187201}" type="datetimeFigureOut">
              <a:rPr lang="en-CA" smtClean="0"/>
              <a:pPr/>
              <a:t>13/03/2013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8C50F6-7E5F-4419-8DEF-A8F52E1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Welcome to</a:t>
            </a:r>
            <a:br>
              <a:rPr lang="en-CA" dirty="0" smtClean="0"/>
            </a:br>
            <a:r>
              <a:rPr lang="en-CA" sz="6300" dirty="0" smtClean="0"/>
              <a:t>Youth Engagement: An Overview</a:t>
            </a:r>
            <a:endParaRPr lang="en-CA" sz="6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7772400" cy="1199704"/>
          </a:xfrm>
        </p:spPr>
        <p:txBody>
          <a:bodyPr>
            <a:normAutofit fontScale="92500"/>
          </a:bodyPr>
          <a:lstStyle/>
          <a:p>
            <a:r>
              <a:rPr lang="en-CA" i="1" dirty="0" smtClean="0"/>
              <a:t>Presented by:</a:t>
            </a:r>
          </a:p>
          <a:p>
            <a:r>
              <a:rPr lang="en-CA" i="1" dirty="0" smtClean="0"/>
              <a:t>First Nations Youth Councils of BC Association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xmlns="" val="19679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MYE Levels on Hart’s Ladder</a:t>
            </a:r>
            <a:endParaRPr lang="en-CA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indent="-457200">
              <a:buFont typeface="+mj-lt"/>
              <a:buAutoNum type="arabicParenR" startAt="5"/>
            </a:pPr>
            <a:r>
              <a:rPr lang="en-CA" sz="2400" dirty="0" smtClean="0"/>
              <a:t>Consulted and informed</a:t>
            </a:r>
          </a:p>
          <a:p>
            <a:pPr marL="566928" indent="-457200">
              <a:buFont typeface="+mj-lt"/>
              <a:buAutoNum type="arabicParenR" startAt="5"/>
            </a:pPr>
            <a:endParaRPr lang="en-CA" sz="2400" dirty="0"/>
          </a:p>
          <a:p>
            <a:pPr marL="566928" indent="-457200">
              <a:buFont typeface="+mj-lt"/>
              <a:buAutoNum type="arabicParenR" startAt="5"/>
            </a:pPr>
            <a:r>
              <a:rPr lang="en-CA" sz="2400" dirty="0" smtClean="0"/>
              <a:t>Adult initiated, shared decisions with youth</a:t>
            </a:r>
          </a:p>
          <a:p>
            <a:pPr marL="566928" indent="-457200">
              <a:buFont typeface="+mj-lt"/>
              <a:buAutoNum type="arabicParenR" startAt="5"/>
            </a:pPr>
            <a:endParaRPr lang="en-CA" sz="2400" dirty="0"/>
          </a:p>
          <a:p>
            <a:pPr marL="566928" indent="-457200">
              <a:buFont typeface="+mj-lt"/>
              <a:buAutoNum type="arabicParenR" startAt="5"/>
            </a:pPr>
            <a:r>
              <a:rPr lang="en-CA" sz="2400" dirty="0" smtClean="0"/>
              <a:t>Youth initiated and directed</a:t>
            </a:r>
          </a:p>
          <a:p>
            <a:pPr marL="566928" indent="-457200">
              <a:buFont typeface="+mj-lt"/>
              <a:buAutoNum type="arabicParenR" startAt="5"/>
            </a:pPr>
            <a:endParaRPr lang="en-CA" sz="2400" dirty="0"/>
          </a:p>
          <a:p>
            <a:pPr marL="566928" indent="-457200">
              <a:buFont typeface="+mj-lt"/>
              <a:buAutoNum type="arabicParenR" startAt="5"/>
            </a:pPr>
            <a:r>
              <a:rPr lang="en-CA" sz="2400" dirty="0" smtClean="0"/>
              <a:t>Youth initiated, shared decision with adults</a:t>
            </a:r>
          </a:p>
          <a:p>
            <a:pPr marL="566928" indent="-457200">
              <a:buFont typeface="+mj-lt"/>
              <a:buAutoNum type="arabicParenR" startAt="5"/>
            </a:pPr>
            <a:endParaRPr lang="en-CA" sz="2400" dirty="0"/>
          </a:p>
          <a:p>
            <a:pPr marL="109728" indent="0">
              <a:buNone/>
            </a:pPr>
            <a:endParaRPr lang="en-CA" sz="2000" dirty="0" smtClean="0"/>
          </a:p>
          <a:p>
            <a:pPr marL="109728" indent="0" algn="ctr">
              <a:buNone/>
            </a:pPr>
            <a:r>
              <a:rPr lang="en-CA" sz="2400" dirty="0" smtClean="0"/>
              <a:t>These are the levels FNYCBCA considers meaningfully engaging youth.</a:t>
            </a:r>
          </a:p>
        </p:txBody>
      </p:sp>
    </p:spTree>
    <p:extLst>
      <p:ext uri="{BB962C8B-B14F-4D97-AF65-F5344CB8AC3E}">
        <p14:creationId xmlns:p14="http://schemas.microsoft.com/office/powerpoint/2010/main" xmlns="" val="37806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Development of Youth Engagement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4" t="31111" r="7632" b="38872"/>
          <a:stretch/>
        </p:blipFill>
        <p:spPr>
          <a:xfrm>
            <a:off x="138920" y="1340768"/>
            <a:ext cx="8897576" cy="3882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623731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/>
              <a:t>Diagram from:    “Engaging Youth Within Our Communities”,</a:t>
            </a:r>
          </a:p>
          <a:p>
            <a:pPr algn="r"/>
            <a:r>
              <a:rPr lang="en-CA" sz="1400" dirty="0" smtClean="0"/>
              <a:t>Mobilization Project, ISBN 978-1-55058-429-5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xmlns="" val="31284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Positive Impacts of MYE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CA" dirty="0" smtClean="0"/>
              <a:t>Youth take ownership of projects &amp; expand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Frequently leads to developing employability skills</a:t>
            </a:r>
          </a:p>
          <a:p>
            <a:r>
              <a:rPr lang="en-CA" dirty="0" smtClean="0"/>
              <a:t>Youth tend to lead a healthier lifestyle</a:t>
            </a:r>
          </a:p>
          <a:p>
            <a:pPr lvl="1">
              <a:spcAft>
                <a:spcPts val="1200"/>
              </a:spcAft>
            </a:pPr>
            <a:r>
              <a:rPr lang="en-CA" dirty="0" smtClean="0"/>
              <a:t>Increases self esteem, reduces substance abuse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Learning from shared decision making opportunity allows lessons from low risk decision, increases leadership capabilities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Brings a new, youthful perspective with innovative ideas and solutions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25052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401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 well on your way with the work you do everyday!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conversations with Chief and Council</a:t>
            </a:r>
          </a:p>
          <a:p>
            <a:pPr lvl="1"/>
            <a:r>
              <a:rPr lang="en-CA" sz="2000" dirty="0" smtClean="0"/>
              <a:t>Identify</a:t>
            </a:r>
          </a:p>
          <a:p>
            <a:pPr lvl="2"/>
            <a:r>
              <a:rPr lang="en-CA" sz="1800" dirty="0" smtClean="0"/>
              <a:t>Why does C &amp; C want to engage youth?</a:t>
            </a:r>
          </a:p>
          <a:p>
            <a:pPr lvl="2">
              <a:spcAft>
                <a:spcPts val="1200"/>
              </a:spcAft>
            </a:pPr>
            <a:r>
              <a:rPr lang="en-CA" sz="1800" dirty="0" smtClean="0"/>
              <a:t>What resources can they commit to MYE?</a:t>
            </a:r>
          </a:p>
          <a:p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your youth!</a:t>
            </a:r>
          </a:p>
          <a:p>
            <a:pPr lvl="1"/>
            <a:r>
              <a:rPr lang="en-CA" sz="2000" dirty="0" smtClean="0"/>
              <a:t>What matters to young people?</a:t>
            </a:r>
          </a:p>
          <a:p>
            <a:pPr lvl="1"/>
            <a:r>
              <a:rPr lang="en-CA" sz="2000" dirty="0" smtClean="0"/>
              <a:t>How do youth want to work to create positive change?</a:t>
            </a:r>
          </a:p>
          <a:p>
            <a:pPr lvl="1">
              <a:spcAft>
                <a:spcPts val="1200"/>
              </a:spcAft>
            </a:pPr>
            <a:r>
              <a:rPr lang="en-CA" sz="2000" dirty="0" smtClean="0"/>
              <a:t>Who do they want to work with?</a:t>
            </a:r>
          </a:p>
          <a:p>
            <a:pPr>
              <a:spcAft>
                <a:spcPts val="1200"/>
              </a:spcAft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learning, practicing &amp; celebrating MYE</a:t>
            </a:r>
          </a:p>
          <a:p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commitment &amp; resources to support youth</a:t>
            </a:r>
          </a:p>
          <a:p>
            <a:pPr lvl="1"/>
            <a:r>
              <a:rPr lang="en-CA" sz="2000" dirty="0" smtClean="0"/>
              <a:t>Create the time and space for Youth and Elder to gather</a:t>
            </a:r>
          </a:p>
          <a:p>
            <a:pPr lvl="1"/>
            <a:r>
              <a:rPr lang="en-CA" sz="2000" dirty="0" smtClean="0"/>
              <a:t>Invest in youth skill building and support Adult Allies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CA" dirty="0" smtClean="0"/>
              <a:t>“Where do we begin” you ask?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09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03590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CA" dirty="0" smtClean="0"/>
              <a:t>A network of like-minded youth and community who are working towards and/or demonstrating Meaningful Youth Engagement</a:t>
            </a:r>
          </a:p>
          <a:p>
            <a:r>
              <a:rPr lang="en-CA" dirty="0" smtClean="0"/>
              <a:t>Tools &amp; resources developed to support MYE</a:t>
            </a:r>
          </a:p>
          <a:p>
            <a:endParaRPr lang="en-CA" sz="1600" dirty="0" smtClean="0"/>
          </a:p>
          <a:p>
            <a:pPr lvl="1">
              <a:spcAft>
                <a:spcPts val="1200"/>
              </a:spcAft>
            </a:pPr>
            <a:endParaRPr lang="en-CA" dirty="0" smtClean="0"/>
          </a:p>
          <a:p>
            <a:r>
              <a:rPr lang="en-CA" dirty="0" smtClean="0"/>
              <a:t>Opportunities for Youth, Adult Allies &amp; Elders</a:t>
            </a:r>
          </a:p>
          <a:p>
            <a:pPr lvl="1"/>
            <a:r>
              <a:rPr lang="en-CA" sz="2000" dirty="0" smtClean="0"/>
              <a:t>Focused on Positive Local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can FNYCBCA offer?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6856" y="3429000"/>
            <a:ext cx="8229600" cy="1224136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spcAft>
                <a:spcPts val="1200"/>
              </a:spcAft>
            </a:pPr>
            <a:r>
              <a:rPr lang="en-CA" sz="2000" dirty="0" smtClean="0"/>
              <a:t>Adult Allies workshops</a:t>
            </a:r>
          </a:p>
          <a:p>
            <a:pPr lvl="1">
              <a:spcAft>
                <a:spcPts val="1200"/>
              </a:spcAft>
            </a:pPr>
            <a:endParaRPr lang="en-CA" sz="2000" dirty="0" smtClean="0"/>
          </a:p>
          <a:p>
            <a:pPr lvl="1">
              <a:spcAft>
                <a:spcPts val="1200"/>
              </a:spcAft>
            </a:pPr>
            <a:r>
              <a:rPr lang="en-CA" sz="2000" dirty="0" smtClean="0"/>
              <a:t>Sharing Your Wisdom youth workshop</a:t>
            </a:r>
          </a:p>
        </p:txBody>
      </p:sp>
    </p:spTree>
    <p:extLst>
      <p:ext uri="{BB962C8B-B14F-4D97-AF65-F5344CB8AC3E}">
        <p14:creationId xmlns:p14="http://schemas.microsoft.com/office/powerpoint/2010/main" xmlns="" val="19704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46443"/>
          </a:xfrm>
        </p:spPr>
        <p:txBody>
          <a:bodyPr>
            <a:normAutofit fontScale="92500"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CA" sz="2600" b="1" dirty="0" smtClean="0"/>
              <a:t>First Nations Youth Councils of BC Association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CA" sz="2600" b="1" dirty="0" smtClean="0"/>
              <a:t>Email:</a:t>
            </a:r>
            <a:r>
              <a:rPr lang="en-CA" sz="2600" dirty="0" smtClean="0"/>
              <a:t> </a:t>
            </a:r>
            <a:r>
              <a:rPr lang="en-CA" sz="3500" dirty="0" smtClean="0"/>
              <a:t>fnyGotVoice@gmail.com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CA" sz="2600" b="1" dirty="0" smtClean="0"/>
              <a:t>Phone: </a:t>
            </a:r>
            <a:r>
              <a:rPr lang="en-CA" sz="3500" dirty="0" smtClean="0"/>
              <a:t>604-345-7790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CA" sz="2600" b="1" dirty="0" smtClean="0"/>
              <a:t>Website:</a:t>
            </a:r>
            <a:r>
              <a:rPr lang="en-CA" sz="2600" dirty="0" smtClean="0"/>
              <a:t> </a:t>
            </a:r>
            <a:r>
              <a:rPr lang="en-CA" sz="3500" dirty="0" smtClean="0"/>
              <a:t>fnygotvoice.com</a:t>
            </a:r>
          </a:p>
          <a:p>
            <a:pPr marL="109728" indent="0">
              <a:spcAft>
                <a:spcPts val="600"/>
              </a:spcAft>
              <a:buNone/>
            </a:pPr>
            <a:endParaRPr lang="en-CA" sz="3200" b="1" dirty="0"/>
          </a:p>
          <a:p>
            <a:pPr marL="109728" indent="0" algn="ctr">
              <a:spcAft>
                <a:spcPts val="600"/>
              </a:spcAft>
              <a:buNone/>
            </a:pPr>
            <a:r>
              <a:rPr lang="en-CA" sz="3200" dirty="0" smtClean="0"/>
              <a:t>Ask for great, easy to follow reading materials for a more in-depth look at MYE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Us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7156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02779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CA" dirty="0" smtClean="0"/>
              <a:t>Name</a:t>
            </a:r>
          </a:p>
          <a:p>
            <a:pPr lvl="1">
              <a:spcAft>
                <a:spcPts val="1200"/>
              </a:spcAft>
            </a:pPr>
            <a:r>
              <a:rPr lang="en-CA" dirty="0" smtClean="0"/>
              <a:t>Serena Read</a:t>
            </a:r>
          </a:p>
          <a:p>
            <a:r>
              <a:rPr lang="en-CA" dirty="0" smtClean="0"/>
              <a:t>Community</a:t>
            </a:r>
          </a:p>
          <a:p>
            <a:pPr lvl="1">
              <a:spcAft>
                <a:spcPts val="1200"/>
              </a:spcAft>
            </a:pPr>
            <a:r>
              <a:rPr lang="en-CA" sz="2200" dirty="0" err="1" smtClean="0"/>
              <a:t>Nuu-chah-nulthaht</a:t>
            </a:r>
            <a:r>
              <a:rPr lang="en-CA" sz="2200" dirty="0" smtClean="0"/>
              <a:t> from the </a:t>
            </a:r>
            <a:r>
              <a:rPr lang="en-CA" sz="2200" dirty="0" err="1" smtClean="0"/>
              <a:t>Hupacasath</a:t>
            </a:r>
            <a:r>
              <a:rPr lang="en-CA" sz="2200" dirty="0" smtClean="0"/>
              <a:t> First Nation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One word to describe ‘Youth Engagement</a:t>
            </a:r>
            <a:r>
              <a:rPr lang="en-CA" dirty="0" smtClean="0"/>
              <a:t>’</a:t>
            </a: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Introductions!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4134" y="3936846"/>
            <a:ext cx="7895729" cy="644282"/>
          </a:xfrm>
          <a:prstGeom prst="rect">
            <a:avLst/>
          </a:prstGeom>
          <a:ln>
            <a:noFill/>
          </a:ln>
        </p:spPr>
        <p:txBody>
          <a:bodyPr vert="horz" numCol="2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spcAft>
                <a:spcPts val="1800"/>
              </a:spcAft>
            </a:pPr>
            <a:r>
              <a:rPr lang="en-CA" dirty="0" smtClean="0"/>
              <a:t>Fun</a:t>
            </a:r>
          </a:p>
          <a:p>
            <a:pPr lvl="1">
              <a:spcAft>
                <a:spcPts val="1800"/>
              </a:spcAft>
            </a:pPr>
            <a:r>
              <a:rPr lang="en-CA" dirty="0" smtClean="0"/>
              <a:t>Open communication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648" y="5017650"/>
            <a:ext cx="6336704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record Name, Community, and YE words on the sheet title ‘Introduction Activity’</a:t>
            </a:r>
            <a:endParaRPr lang="en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1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CA" dirty="0" smtClean="0"/>
              <a:t>To promote the value of Meaningful Youth Engagement within BC First Nations</a:t>
            </a:r>
          </a:p>
          <a:p>
            <a:pPr>
              <a:spcAft>
                <a:spcPts val="1800"/>
              </a:spcAft>
            </a:pPr>
            <a:r>
              <a:rPr lang="en-CA" dirty="0" smtClean="0"/>
              <a:t>To develop tools &amp; resources to support the sustainability of the youth movement, in partnership with BC First Nations</a:t>
            </a:r>
          </a:p>
          <a:p>
            <a:pPr>
              <a:spcAft>
                <a:spcPts val="1800"/>
              </a:spcAft>
            </a:pPr>
            <a:r>
              <a:rPr lang="en-CA" dirty="0" smtClean="0"/>
              <a:t>To support relationship building between youth, and their Adult Allies and Elders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FNYCBCA Mandate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19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CA" dirty="0" smtClean="0"/>
              <a:t>MYE creates stronger communities &amp; leaders</a:t>
            </a:r>
          </a:p>
          <a:p>
            <a:pPr>
              <a:spcBef>
                <a:spcPts val="200"/>
              </a:spcBef>
            </a:pPr>
            <a:r>
              <a:rPr lang="en-CA" dirty="0" smtClean="0"/>
              <a:t>Youth show increases in healthy choices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CA" dirty="0" smtClean="0"/>
              <a:t>Decrease in drug &amp; alcohol use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Increase in school attendance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Youth have a right to “Be heard and taken seriously” as stated in the UN Human Rights Treaty extension in Nov 1989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Youth are Leaders Today </a:t>
            </a:r>
            <a:r>
              <a:rPr lang="en-CA" sz="2000" dirty="0" smtClean="0"/>
              <a:t>(Leaders Today book </a:t>
            </a:r>
            <a:r>
              <a:rPr lang="en-CA" sz="2000" dirty="0" smtClean="0">
                <a:sym typeface="Wingdings" pitchFamily="2" charset="2"/>
              </a:rPr>
              <a:t>)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Engaged youth step up and take ownership in their communities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FNYCBCA supports MYE?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028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What is Meaningful Youth </a:t>
            </a:r>
            <a:r>
              <a:rPr lang="en-CA" sz="3200" dirty="0" smtClean="0"/>
              <a:t>Engagement</a:t>
            </a:r>
            <a:r>
              <a:rPr lang="en-CA" sz="32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4139220"/>
              </p:ext>
            </p:extLst>
          </p:nvPr>
        </p:nvGraphicFramePr>
        <p:xfrm>
          <a:off x="467544" y="1484784"/>
          <a:ext cx="8352928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430"/>
                <a:gridCol w="7728498"/>
              </a:tblGrid>
              <a:tr h="520901">
                <a:tc>
                  <a:txBody>
                    <a:bodyPr/>
                    <a:lstStyle/>
                    <a:p>
                      <a:r>
                        <a:rPr lang="en-CA" sz="3200" b="1" dirty="0" smtClean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Partnership between youth and adult allies</a:t>
                      </a:r>
                    </a:p>
                  </a:txBody>
                  <a:tcPr/>
                </a:tc>
              </a:tr>
              <a:tr h="740227">
                <a:tc>
                  <a:txBody>
                    <a:bodyPr/>
                    <a:lstStyle/>
                    <a:p>
                      <a:r>
                        <a:rPr lang="en-CA" sz="3200" b="1" dirty="0" smtClean="0"/>
                        <a:t>R</a:t>
                      </a:r>
                      <a:endParaRPr lang="en-C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Relationships between Allies, Youth, and ideas make things happen</a:t>
                      </a:r>
                      <a:endParaRPr lang="en-CA" sz="2400" dirty="0"/>
                    </a:p>
                  </a:txBody>
                  <a:tcPr/>
                </a:tc>
              </a:tr>
              <a:tr h="520901">
                <a:tc>
                  <a:txBody>
                    <a:bodyPr/>
                    <a:lstStyle/>
                    <a:p>
                      <a:r>
                        <a:rPr lang="en-CA" sz="3200" b="1" dirty="0" smtClean="0"/>
                        <a:t>O</a:t>
                      </a:r>
                      <a:endParaRPr lang="en-C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Oops, mistakes are part of the process</a:t>
                      </a:r>
                    </a:p>
                  </a:txBody>
                  <a:tcPr/>
                </a:tc>
              </a:tr>
              <a:tr h="520901">
                <a:tc>
                  <a:txBody>
                    <a:bodyPr/>
                    <a:lstStyle/>
                    <a:p>
                      <a:r>
                        <a:rPr lang="en-CA" sz="3200" b="1" dirty="0" smtClean="0"/>
                        <a:t>J</a:t>
                      </a:r>
                      <a:endParaRPr lang="en-C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Jumble and Mix. Bring different people together</a:t>
                      </a:r>
                      <a:endParaRPr lang="en-CA" sz="2400" dirty="0"/>
                    </a:p>
                  </a:txBody>
                  <a:tcPr/>
                </a:tc>
              </a:tr>
              <a:tr h="520901">
                <a:tc>
                  <a:txBody>
                    <a:bodyPr/>
                    <a:lstStyle/>
                    <a:p>
                      <a:r>
                        <a:rPr lang="en-CA" sz="3200" b="1" dirty="0" smtClean="0"/>
                        <a:t>E</a:t>
                      </a:r>
                      <a:endParaRPr lang="en-C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Effective engagers are Adult Allies</a:t>
                      </a:r>
                    </a:p>
                  </a:txBody>
                  <a:tcPr/>
                </a:tc>
              </a:tr>
              <a:tr h="520901">
                <a:tc>
                  <a:txBody>
                    <a:bodyPr/>
                    <a:lstStyle/>
                    <a:p>
                      <a:r>
                        <a:rPr lang="en-CA" sz="3200" b="1" dirty="0" smtClean="0"/>
                        <a:t>C</a:t>
                      </a:r>
                      <a:endParaRPr lang="en-C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Co-create and</a:t>
                      </a:r>
                      <a:r>
                        <a:rPr lang="en-CA" sz="2400" baseline="0" dirty="0" smtClean="0"/>
                        <a:t> support youth</a:t>
                      </a:r>
                      <a:r>
                        <a:rPr lang="en-CA" sz="2400" dirty="0" smtClean="0"/>
                        <a:t> leadership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dirty="0" smtClean="0"/>
                        <a:t>initiatives</a:t>
                      </a:r>
                    </a:p>
                  </a:txBody>
                  <a:tcPr/>
                </a:tc>
              </a:tr>
              <a:tr h="520901">
                <a:tc>
                  <a:txBody>
                    <a:bodyPr/>
                    <a:lstStyle/>
                    <a:p>
                      <a:r>
                        <a:rPr lang="en-CA" sz="3200" b="1" dirty="0" smtClean="0"/>
                        <a:t>T</a:t>
                      </a:r>
                      <a:endParaRPr lang="en-C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Talking is not enough. Take Action!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1840" y="6156593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As expressed by “Adult Allies in Action 2007” by the Center of Excellence for Youth Engagement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xmlns="" val="30642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40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2400" dirty="0" smtClean="0"/>
              <a:t>Involving youth in all aspects of decision making especially in areas which directly affect them, or they are passionate about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Learning goes both direction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Shared decision making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Is open to allowing youth to learning from mistakes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Provides youth friendly space for engagement</a:t>
            </a:r>
          </a:p>
          <a:p>
            <a:r>
              <a:rPr lang="en-CA" sz="2400" dirty="0" smtClean="0"/>
              <a:t>Hart’s Ladder provides great examples</a:t>
            </a:r>
          </a:p>
          <a:p>
            <a:pPr lvl="1"/>
            <a:r>
              <a:rPr lang="en-CA" sz="2000" dirty="0" smtClean="0"/>
              <a:t>FNYCBCA strives for youth engagement to occur from between levels 5 – 8 to be considered meaningful</a:t>
            </a:r>
          </a:p>
          <a:p>
            <a:pPr lvl="1"/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dirty="0" smtClean="0"/>
              <a:t>What is Meaningful Youth Engagement?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="" val="11840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CA" dirty="0" smtClean="0"/>
              <a:t>You are here!</a:t>
            </a:r>
          </a:p>
          <a:p>
            <a:pPr>
              <a:spcAft>
                <a:spcPts val="3000"/>
              </a:spcAft>
            </a:pPr>
            <a:r>
              <a:rPr lang="en-CA" dirty="0" smtClean="0"/>
              <a:t>You are the experts</a:t>
            </a:r>
          </a:p>
          <a:p>
            <a:pPr>
              <a:spcAft>
                <a:spcPts val="3000"/>
              </a:spcAft>
            </a:pPr>
            <a:r>
              <a:rPr lang="en-CA" dirty="0" smtClean="0"/>
              <a:t>We want to help support you and your youth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 have already started!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99286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7620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YOUTH ACT…</a:t>
            </a:r>
            <a:endParaRPr lang="en-CA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5370" y="332656"/>
            <a:ext cx="4041775" cy="7620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YOUTH THINK/FEEL…</a:t>
            </a:r>
            <a:endParaRPr lang="en-CA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4040188" cy="4981393"/>
          </a:xfrm>
        </p:spPr>
        <p:txBody>
          <a:bodyPr>
            <a:normAutofit/>
          </a:bodyPr>
          <a:lstStyle/>
          <a:p>
            <a:r>
              <a:rPr lang="en-CA" dirty="0" smtClean="0"/>
              <a:t>Spend time on the activity and discusses it frequently</a:t>
            </a:r>
          </a:p>
          <a:p>
            <a:r>
              <a:rPr lang="en-CA" dirty="0" smtClean="0"/>
              <a:t>Initiates the activity without adult direction</a:t>
            </a:r>
          </a:p>
          <a:p>
            <a:r>
              <a:rPr lang="en-CA" dirty="0" smtClean="0"/>
              <a:t>Active participation</a:t>
            </a:r>
          </a:p>
          <a:p>
            <a:r>
              <a:rPr lang="en-CA" dirty="0" smtClean="0"/>
              <a:t>Advocates for the activity/organization</a:t>
            </a:r>
          </a:p>
          <a:p>
            <a:r>
              <a:rPr lang="en-CA" dirty="0" smtClean="0"/>
              <a:t>Seeks adult assistance as needed &amp; act independently when possible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981393"/>
          </a:xfrm>
        </p:spPr>
        <p:txBody>
          <a:bodyPr/>
          <a:lstStyle/>
          <a:p>
            <a:r>
              <a:rPr lang="en-CA" dirty="0" smtClean="0"/>
              <a:t>Sees a sense of purpose in activities</a:t>
            </a:r>
          </a:p>
          <a:p>
            <a:r>
              <a:rPr lang="en-CA" dirty="0" smtClean="0"/>
              <a:t>Cares about the organization, activities &amp; others involved</a:t>
            </a:r>
          </a:p>
          <a:p>
            <a:r>
              <a:rPr lang="en-CA" dirty="0" smtClean="0"/>
              <a:t>Find the activity FUN!</a:t>
            </a:r>
          </a:p>
          <a:p>
            <a:r>
              <a:rPr lang="en-CA" dirty="0" smtClean="0"/>
              <a:t>Gains feelings of competence from participation</a:t>
            </a:r>
          </a:p>
          <a:p>
            <a:r>
              <a:rPr lang="en-CA" dirty="0" smtClean="0"/>
              <a:t>Feels disappointment, frustrations or sadness if event is challenged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6139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" t="20845" r="5236" b="13953"/>
          <a:stretch/>
        </p:blipFill>
        <p:spPr>
          <a:xfrm>
            <a:off x="1691679" y="188640"/>
            <a:ext cx="7159527" cy="6192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2458616" cy="2520280"/>
          </a:xfrm>
        </p:spPr>
        <p:txBody>
          <a:bodyPr>
            <a:normAutofit/>
          </a:bodyPr>
          <a:lstStyle/>
          <a:p>
            <a:r>
              <a:rPr lang="en-CA" dirty="0" smtClean="0"/>
              <a:t>Hart’s</a:t>
            </a:r>
            <a:br>
              <a:rPr lang="en-CA" dirty="0" smtClean="0"/>
            </a:br>
            <a:r>
              <a:rPr lang="en-CA" dirty="0" smtClean="0"/>
              <a:t>Ladder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96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3251</TotalTime>
  <Words>853</Words>
  <Application>Microsoft Office PowerPoint</Application>
  <PresentationFormat>On-screen Show (4:3)</PresentationFormat>
  <Paragraphs>132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Welcome to Youth Engagement: An Overview</vt:lpstr>
      <vt:lpstr>Introductions!</vt:lpstr>
      <vt:lpstr>FNYCBCA Mandate</vt:lpstr>
      <vt:lpstr>Why FNYCBCA supports MYE?</vt:lpstr>
      <vt:lpstr>What is Meaningful Youth Engagement?</vt:lpstr>
      <vt:lpstr>What is Meaningful Youth Engagement?</vt:lpstr>
      <vt:lpstr>You have already started!</vt:lpstr>
      <vt:lpstr>Slide 8</vt:lpstr>
      <vt:lpstr>Hart’s Ladder</vt:lpstr>
      <vt:lpstr>MYE Levels on Hart’s Ladder</vt:lpstr>
      <vt:lpstr>Development of Youth Engagement</vt:lpstr>
      <vt:lpstr>Positive Impacts of MYE</vt:lpstr>
      <vt:lpstr>“Where do we begin” you ask?</vt:lpstr>
      <vt:lpstr>What can FNYCBCA offer?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‘Conversations About Youth Engagement’</dc:title>
  <dc:creator>SerenaRead</dc:creator>
  <cp:lastModifiedBy>UBC</cp:lastModifiedBy>
  <cp:revision>65</cp:revision>
  <dcterms:created xsi:type="dcterms:W3CDTF">2013-02-27T19:57:20Z</dcterms:created>
  <dcterms:modified xsi:type="dcterms:W3CDTF">2013-03-13T15:54:35Z</dcterms:modified>
</cp:coreProperties>
</file>