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7" r:id="rId3"/>
    <p:sldId id="272" r:id="rId4"/>
    <p:sldId id="290" r:id="rId5"/>
    <p:sldId id="263" r:id="rId6"/>
    <p:sldId id="257" r:id="rId7"/>
    <p:sldId id="295" r:id="rId8"/>
    <p:sldId id="258" r:id="rId9"/>
    <p:sldId id="291" r:id="rId10"/>
    <p:sldId id="264" r:id="rId11"/>
    <p:sldId id="259" r:id="rId12"/>
    <p:sldId id="260" r:id="rId13"/>
    <p:sldId id="261" r:id="rId14"/>
    <p:sldId id="262" r:id="rId15"/>
    <p:sldId id="265" r:id="rId16"/>
    <p:sldId id="287" r:id="rId17"/>
    <p:sldId id="296" r:id="rId18"/>
    <p:sldId id="288" r:id="rId19"/>
    <p:sldId id="266" r:id="rId20"/>
    <p:sldId id="292" r:id="rId21"/>
    <p:sldId id="267" r:id="rId22"/>
    <p:sldId id="293" r:id="rId23"/>
    <p:sldId id="294" r:id="rId24"/>
    <p:sldId id="298" r:id="rId25"/>
    <p:sldId id="299" r:id="rId26"/>
    <p:sldId id="300" r:id="rId27"/>
    <p:sldId id="301" r:id="rId28"/>
    <p:sldId id="302" r:id="rId29"/>
    <p:sldId id="303" r:id="rId30"/>
    <p:sldId id="304" r:id="rId31"/>
    <p:sldId id="306" r:id="rId32"/>
    <p:sldId id="307" r:id="rId33"/>
    <p:sldId id="308" r:id="rId34"/>
    <p:sldId id="268" r:id="rId35"/>
    <p:sldId id="275" r:id="rId36"/>
    <p:sldId id="277" r:id="rId37"/>
    <p:sldId id="280" r:id="rId38"/>
    <p:sldId id="309" r:id="rId39"/>
    <p:sldId id="31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39" autoAdjust="0"/>
    <p:restoredTop sz="94660"/>
  </p:normalViewPr>
  <p:slideViewPr>
    <p:cSldViewPr>
      <p:cViewPr varScale="1">
        <p:scale>
          <a:sx n="68" d="100"/>
          <a:sy n="68" d="100"/>
        </p:scale>
        <p:origin x="-145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FD4FEC2-0BA4-4C0B-AEC5-5A2BD52440DE}" type="datetimeFigureOut">
              <a:rPr lang="en-US" smtClean="0"/>
              <a:pPr/>
              <a:t>11/28/2012</a:t>
            </a:fld>
            <a:endParaRPr lang="en-CA"/>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CA"/>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49DD307A-A897-48AC-9133-13D1C557A7CA}" type="slidenum">
              <a:rPr lang="en-CA" smtClean="0"/>
              <a:pPr/>
              <a:t>‹#›</a:t>
            </a:fld>
            <a:endParaRPr lang="en-CA"/>
          </a:p>
        </p:txBody>
      </p:sp>
    </p:spTree>
  </p:cSld>
  <p:clrMapOvr>
    <a:masterClrMapping/>
  </p:clrMapOvr>
  <p:transition spd="slow">
    <p:wheel spokes="1"/>
    <p:sndAc>
      <p:stSnd>
        <p:snd r:embed="rId1" name="applause.wav" builtIn="1"/>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D4FEC2-0BA4-4C0B-AEC5-5A2BD52440DE}" type="datetimeFigureOut">
              <a:rPr lang="en-US" smtClean="0"/>
              <a:pPr/>
              <a:t>11/28/2012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DD307A-A897-48AC-9133-13D1C557A7CA}" type="slidenum">
              <a:rPr lang="en-CA" smtClean="0"/>
              <a:pPr/>
              <a:t>‹#›</a:t>
            </a:fld>
            <a:endParaRPr lang="en-CA"/>
          </a:p>
        </p:txBody>
      </p:sp>
    </p:spTree>
  </p:cSld>
  <p:clrMapOvr>
    <a:masterClrMapping/>
  </p:clrMapOvr>
  <p:transition spd="slow">
    <p:wheel spokes="1"/>
    <p:sndAc>
      <p:stSnd>
        <p:snd r:embed="rId1" name="applause.wav" builtIn="1"/>
      </p:stSnd>
    </p:sndAc>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D4FEC2-0BA4-4C0B-AEC5-5A2BD52440DE}" type="datetimeFigureOut">
              <a:rPr lang="en-US" smtClean="0"/>
              <a:pPr/>
              <a:t>11/28/2012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DD307A-A897-48AC-9133-13D1C557A7CA}" type="slidenum">
              <a:rPr lang="en-CA" smtClean="0"/>
              <a:pPr/>
              <a:t>‹#›</a:t>
            </a:fld>
            <a:endParaRPr lang="en-CA"/>
          </a:p>
        </p:txBody>
      </p:sp>
    </p:spTree>
  </p:cSld>
  <p:clrMapOvr>
    <a:masterClrMapping/>
  </p:clrMapOvr>
  <p:transition spd="slow">
    <p:wheel spokes="1"/>
    <p:sndAc>
      <p:stSnd>
        <p:snd r:embed="rId1" name="applause.wav" builtIn="1"/>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FD4FEC2-0BA4-4C0B-AEC5-5A2BD52440DE}" type="datetimeFigureOut">
              <a:rPr lang="en-US" smtClean="0"/>
              <a:pPr/>
              <a:t>11/28/2012</a:t>
            </a:fld>
            <a:endParaRPr lang="en-CA"/>
          </a:p>
        </p:txBody>
      </p:sp>
      <p:sp>
        <p:nvSpPr>
          <p:cNvPr id="5" name="Footer Placeholder 4"/>
          <p:cNvSpPr>
            <a:spLocks noGrp="1"/>
          </p:cNvSpPr>
          <p:nvPr>
            <p:ph type="ftr" sz="quarter" idx="11"/>
          </p:nvPr>
        </p:nvSpPr>
        <p:spPr>
          <a:xfrm>
            <a:off x="457200" y="6480969"/>
            <a:ext cx="4260056" cy="300831"/>
          </a:xfrm>
        </p:spPr>
        <p:txBody>
          <a:bodyPr/>
          <a:lstStyle/>
          <a:p>
            <a:endParaRPr lang="en-CA"/>
          </a:p>
        </p:txBody>
      </p:sp>
      <p:sp>
        <p:nvSpPr>
          <p:cNvPr id="6" name="Slide Number Placeholder 5"/>
          <p:cNvSpPr>
            <a:spLocks noGrp="1"/>
          </p:cNvSpPr>
          <p:nvPr>
            <p:ph type="sldNum" sz="quarter" idx="12"/>
          </p:nvPr>
        </p:nvSpPr>
        <p:spPr/>
        <p:txBody>
          <a:bodyPr/>
          <a:lstStyle/>
          <a:p>
            <a:fld id="{49DD307A-A897-48AC-9133-13D1C557A7CA}" type="slidenum">
              <a:rPr lang="en-CA" smtClean="0"/>
              <a:pPr/>
              <a:t>‹#›</a:t>
            </a:fld>
            <a:endParaRPr lang="en-CA"/>
          </a:p>
        </p:txBody>
      </p:sp>
    </p:spTree>
  </p:cSld>
  <p:clrMapOvr>
    <a:masterClrMapping/>
  </p:clrMapOvr>
  <p:transition spd="slow">
    <p:wheel spokes="1"/>
    <p:sndAc>
      <p:stSnd>
        <p:snd r:embed="rId1" name="applause.wav" builtIn="1"/>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FD4FEC2-0BA4-4C0B-AEC5-5A2BD52440DE}" type="datetimeFigureOut">
              <a:rPr lang="en-US" smtClean="0"/>
              <a:pPr/>
              <a:t>11/28/2012</a:t>
            </a:fld>
            <a:endParaRPr lang="en-CA"/>
          </a:p>
        </p:txBody>
      </p:sp>
      <p:sp>
        <p:nvSpPr>
          <p:cNvPr id="5" name="Footer Placeholder 4"/>
          <p:cNvSpPr>
            <a:spLocks noGrp="1"/>
          </p:cNvSpPr>
          <p:nvPr>
            <p:ph type="ftr" sz="quarter" idx="11"/>
          </p:nvPr>
        </p:nvSpPr>
        <p:spPr>
          <a:xfrm>
            <a:off x="2619376" y="6480969"/>
            <a:ext cx="4260056" cy="300831"/>
          </a:xfrm>
        </p:spPr>
        <p:txBody>
          <a:bodyPr/>
          <a:lstStyle/>
          <a:p>
            <a:endParaRPr lang="en-CA"/>
          </a:p>
        </p:txBody>
      </p:sp>
      <p:sp>
        <p:nvSpPr>
          <p:cNvPr id="6" name="Slide Number Placeholder 5"/>
          <p:cNvSpPr>
            <a:spLocks noGrp="1"/>
          </p:cNvSpPr>
          <p:nvPr>
            <p:ph type="sldNum" sz="quarter" idx="12"/>
          </p:nvPr>
        </p:nvSpPr>
        <p:spPr>
          <a:xfrm>
            <a:off x="8451056" y="809624"/>
            <a:ext cx="502920" cy="300831"/>
          </a:xfrm>
        </p:spPr>
        <p:txBody>
          <a:bodyPr/>
          <a:lstStyle/>
          <a:p>
            <a:fld id="{49DD307A-A897-48AC-9133-13D1C557A7CA}" type="slidenum">
              <a:rPr lang="en-CA" smtClean="0"/>
              <a:pPr/>
              <a:t>‹#›</a:t>
            </a:fld>
            <a:endParaRPr lang="en-CA"/>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transition spd="slow">
    <p:wheel spokes="1"/>
    <p:sndAc>
      <p:stSnd>
        <p:snd r:embed="rId1" name="applause.wav" builtIn="1"/>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FD4FEC2-0BA4-4C0B-AEC5-5A2BD52440DE}" type="datetimeFigureOut">
              <a:rPr lang="en-US" smtClean="0"/>
              <a:pPr/>
              <a:t>11/28/2012</a:t>
            </a:fld>
            <a:endParaRPr lang="en-CA"/>
          </a:p>
        </p:txBody>
      </p:sp>
      <p:sp>
        <p:nvSpPr>
          <p:cNvPr id="6" name="Footer Placeholder 5"/>
          <p:cNvSpPr>
            <a:spLocks noGrp="1"/>
          </p:cNvSpPr>
          <p:nvPr>
            <p:ph type="ftr" sz="quarter" idx="11"/>
          </p:nvPr>
        </p:nvSpPr>
        <p:spPr>
          <a:xfrm>
            <a:off x="457200" y="6480969"/>
            <a:ext cx="4260056" cy="301752"/>
          </a:xfrm>
        </p:spPr>
        <p:txBody>
          <a:bodyPr/>
          <a:lstStyle/>
          <a:p>
            <a:endParaRPr lang="en-CA"/>
          </a:p>
        </p:txBody>
      </p:sp>
      <p:sp>
        <p:nvSpPr>
          <p:cNvPr id="7" name="Slide Number Placeholder 6"/>
          <p:cNvSpPr>
            <a:spLocks noGrp="1"/>
          </p:cNvSpPr>
          <p:nvPr>
            <p:ph type="sldNum" sz="quarter" idx="12"/>
          </p:nvPr>
        </p:nvSpPr>
        <p:spPr>
          <a:xfrm>
            <a:off x="7589520" y="6480969"/>
            <a:ext cx="502920" cy="301752"/>
          </a:xfrm>
        </p:spPr>
        <p:txBody>
          <a:bodyPr/>
          <a:lstStyle/>
          <a:p>
            <a:fld id="{49DD307A-A897-48AC-9133-13D1C557A7CA}" type="slidenum">
              <a:rPr lang="en-CA" smtClean="0"/>
              <a:pPr/>
              <a:t>‹#›</a:t>
            </a:fld>
            <a:endParaRPr lang="en-CA"/>
          </a:p>
        </p:txBody>
      </p:sp>
    </p:spTree>
  </p:cSld>
  <p:clrMapOvr>
    <a:masterClrMapping/>
  </p:clrMapOvr>
  <p:transition spd="slow">
    <p:wheel spokes="1"/>
    <p:sndAc>
      <p:stSnd>
        <p:snd r:embed="rId1" name="applause.wav" builtIn="1"/>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FD4FEC2-0BA4-4C0B-AEC5-5A2BD52440DE}" type="datetimeFigureOut">
              <a:rPr lang="en-US" smtClean="0"/>
              <a:pPr/>
              <a:t>11/28/2012</a:t>
            </a:fld>
            <a:endParaRPr lang="en-CA"/>
          </a:p>
        </p:txBody>
      </p:sp>
      <p:sp>
        <p:nvSpPr>
          <p:cNvPr id="8" name="Footer Placeholder 7"/>
          <p:cNvSpPr>
            <a:spLocks noGrp="1"/>
          </p:cNvSpPr>
          <p:nvPr>
            <p:ph type="ftr" sz="quarter" idx="11"/>
          </p:nvPr>
        </p:nvSpPr>
        <p:spPr>
          <a:xfrm>
            <a:off x="457200" y="6480969"/>
            <a:ext cx="4261104" cy="301752"/>
          </a:xfrm>
        </p:spPr>
        <p:txBody>
          <a:bodyPr/>
          <a:lstStyle/>
          <a:p>
            <a:endParaRPr lang="en-CA"/>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49DD307A-A897-48AC-9133-13D1C557A7CA}"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transition spd="slow">
    <p:wheel spokes="1"/>
    <p:sndAc>
      <p:stSnd>
        <p:snd r:embed="rId1" name="applause.wav" builtIn="1"/>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FD4FEC2-0BA4-4C0B-AEC5-5A2BD52440DE}" type="datetimeFigureOut">
              <a:rPr lang="en-US" smtClean="0"/>
              <a:pPr/>
              <a:t>11/28/2012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9DD307A-A897-48AC-9133-13D1C557A7CA}" type="slidenum">
              <a:rPr lang="en-CA" smtClean="0"/>
              <a:pPr/>
              <a:t>‹#›</a:t>
            </a:fld>
            <a:endParaRPr lang="en-CA"/>
          </a:p>
        </p:txBody>
      </p:sp>
    </p:spTree>
  </p:cSld>
  <p:clrMapOvr>
    <a:masterClrMapping/>
  </p:clrMapOvr>
  <p:transition spd="slow">
    <p:wheel spokes="1"/>
    <p:sndAc>
      <p:stSnd>
        <p:snd r:embed="rId1" name="applause.wav" builtIn="1"/>
      </p:st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FD4FEC2-0BA4-4C0B-AEC5-5A2BD52440DE}" type="datetimeFigureOut">
              <a:rPr lang="en-US" smtClean="0"/>
              <a:pPr/>
              <a:t>11/28/2012</a:t>
            </a:fld>
            <a:endParaRPr lang="en-CA"/>
          </a:p>
        </p:txBody>
      </p:sp>
      <p:sp>
        <p:nvSpPr>
          <p:cNvPr id="3" name="Footer Placeholder 2"/>
          <p:cNvSpPr>
            <a:spLocks noGrp="1"/>
          </p:cNvSpPr>
          <p:nvPr>
            <p:ph type="ftr" sz="quarter" idx="11"/>
          </p:nvPr>
        </p:nvSpPr>
        <p:spPr>
          <a:xfrm>
            <a:off x="457200" y="6481890"/>
            <a:ext cx="4260056" cy="300831"/>
          </a:xfrm>
        </p:spPr>
        <p:txBody>
          <a:bodyPr/>
          <a:lstStyle/>
          <a:p>
            <a:endParaRPr lang="en-CA"/>
          </a:p>
        </p:txBody>
      </p:sp>
      <p:sp>
        <p:nvSpPr>
          <p:cNvPr id="4" name="Slide Number Placeholder 3"/>
          <p:cNvSpPr>
            <a:spLocks noGrp="1"/>
          </p:cNvSpPr>
          <p:nvPr>
            <p:ph type="sldNum" sz="quarter" idx="12"/>
          </p:nvPr>
        </p:nvSpPr>
        <p:spPr>
          <a:xfrm>
            <a:off x="7589520" y="6480969"/>
            <a:ext cx="502920" cy="301752"/>
          </a:xfrm>
        </p:spPr>
        <p:txBody>
          <a:bodyPr/>
          <a:lstStyle/>
          <a:p>
            <a:fld id="{49DD307A-A897-48AC-9133-13D1C557A7CA}" type="slidenum">
              <a:rPr lang="en-CA" smtClean="0"/>
              <a:pPr/>
              <a:t>‹#›</a:t>
            </a:fld>
            <a:endParaRPr lang="en-CA"/>
          </a:p>
        </p:txBody>
      </p:sp>
    </p:spTree>
  </p:cSld>
  <p:clrMapOvr>
    <a:masterClrMapping/>
  </p:clrMapOvr>
  <p:transition spd="slow">
    <p:wheel spokes="1"/>
    <p:sndAc>
      <p:stSnd>
        <p:snd r:embed="rId1" name="applause.wav" builtIn="1"/>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FD4FEC2-0BA4-4C0B-AEC5-5A2BD52440DE}" type="datetimeFigureOut">
              <a:rPr lang="en-US" smtClean="0"/>
              <a:pPr/>
              <a:t>11/28/2012</a:t>
            </a:fld>
            <a:endParaRPr lang="en-CA"/>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CA"/>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49DD307A-A897-48AC-9133-13D1C557A7CA}"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transition spd="slow">
    <p:wheel spokes="1"/>
    <p:sndAc>
      <p:stSnd>
        <p:snd r:embed="rId1" name="applause.wav" builtIn="1"/>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FD4FEC2-0BA4-4C0B-AEC5-5A2BD52440DE}" type="datetimeFigureOut">
              <a:rPr lang="en-US" smtClean="0"/>
              <a:pPr/>
              <a:t>11/28/2012</a:t>
            </a:fld>
            <a:endParaRPr lang="en-CA"/>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CA"/>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49DD307A-A897-48AC-9133-13D1C557A7CA}"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transition spd="slow">
    <p:wheel spokes="1"/>
    <p:sndAc>
      <p:stSnd>
        <p:snd r:embed="rId1" name="applause.wav" builtIn="1"/>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FD4FEC2-0BA4-4C0B-AEC5-5A2BD52440DE}" type="datetimeFigureOut">
              <a:rPr lang="en-US" smtClean="0"/>
              <a:pPr/>
              <a:t>11/28/2012</a:t>
            </a:fld>
            <a:endParaRPr lang="en-CA"/>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CA"/>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49DD307A-A897-48AC-9133-13D1C557A7CA}" type="slidenum">
              <a:rPr lang="en-CA" smtClean="0"/>
              <a:pPr/>
              <a:t>‹#›</a:t>
            </a:fld>
            <a:endParaRPr lang="en-C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heel spokes="1"/>
    <p:sndAc>
      <p:stSnd>
        <p:snd r:embed="rId13" name="applause.wav" builtIn="1"/>
      </p:stSnd>
    </p:sndAc>
  </p:transition>
  <p:timing>
    <p:tnLst>
      <p:par>
        <p:cTn id="1" dur="indefinite" restart="never" nodeType="tmRoot"/>
      </p:par>
    </p:tnLst>
  </p:timing>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uekTzeuiox4"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hyperlink" Target="youtube" TargetMode="Externa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9.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9.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9.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9.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Gathering Strength Initiative</a:t>
            </a:r>
            <a:endParaRPr lang="en-CA" dirty="0"/>
          </a:p>
        </p:txBody>
      </p:sp>
      <p:pic>
        <p:nvPicPr>
          <p:cNvPr id="5" name="Picture Placeholder 4" descr="number5.jpg"/>
          <p:cNvPicPr>
            <a:picLocks noGrp="1" noChangeAspect="1"/>
          </p:cNvPicPr>
          <p:nvPr>
            <p:ph type="pic" idx="1"/>
          </p:nvPr>
        </p:nvPicPr>
        <p:blipFill>
          <a:blip r:embed="rId3"/>
          <a:srcRect l="4291" r="4291"/>
          <a:stretch>
            <a:fillRect/>
          </a:stretch>
        </p:blipFill>
        <p:spPr/>
      </p:pic>
      <p:sp>
        <p:nvSpPr>
          <p:cNvPr id="3" name="Subtitle 2"/>
          <p:cNvSpPr>
            <a:spLocks noGrp="1"/>
          </p:cNvSpPr>
          <p:nvPr>
            <p:ph type="body" sz="half" idx="2"/>
          </p:nvPr>
        </p:nvSpPr>
        <p:spPr/>
        <p:txBody>
          <a:bodyPr>
            <a:normAutofit lnSpcReduction="10000"/>
          </a:bodyPr>
          <a:lstStyle/>
          <a:p>
            <a:r>
              <a:rPr lang="en-CA" dirty="0" smtClean="0"/>
              <a:t>“What we have done,</a:t>
            </a:r>
          </a:p>
          <a:p>
            <a:r>
              <a:rPr lang="en-CA" dirty="0" smtClean="0"/>
              <a:t>What were doing and </a:t>
            </a:r>
          </a:p>
          <a:p>
            <a:r>
              <a:rPr lang="en-CA" dirty="0" smtClean="0"/>
              <a:t>What were going to do”  Our Inspiration ^^^^....The Men Of </a:t>
            </a:r>
            <a:r>
              <a:rPr lang="en-CA" dirty="0" err="1" smtClean="0"/>
              <a:t>Saanich</a:t>
            </a:r>
            <a:r>
              <a:rPr lang="en-CA" dirty="0" smtClean="0"/>
              <a:t> No.5</a:t>
            </a:r>
            <a:endParaRPr lang="en-CA" dirty="0"/>
          </a:p>
        </p:txBody>
      </p:sp>
    </p:spTree>
  </p:cSld>
  <p:clrMapOvr>
    <a:masterClrMapping/>
  </p:clrMapOvr>
  <p:transition spd="slow">
    <p:wheel spokes="1"/>
    <p:sndAc>
      <p:stSnd>
        <p:snd r:embed="rId2" name="applause.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What We have done-Media Attention-CTV </a:t>
            </a:r>
            <a:br>
              <a:rPr lang="en-CA" dirty="0" smtClean="0"/>
            </a:br>
            <a:endParaRPr lang="en-CA" dirty="0"/>
          </a:p>
        </p:txBody>
      </p:sp>
      <p:sp>
        <p:nvSpPr>
          <p:cNvPr id="3" name="Content Placeholder 2"/>
          <p:cNvSpPr>
            <a:spLocks noGrp="1"/>
          </p:cNvSpPr>
          <p:nvPr>
            <p:ph idx="1"/>
          </p:nvPr>
        </p:nvSpPr>
        <p:spPr/>
        <p:txBody>
          <a:bodyPr/>
          <a:lstStyle/>
          <a:p>
            <a:pPr>
              <a:buNone/>
            </a:pPr>
            <a:endParaRPr lang="en-CA" dirty="0" smtClean="0"/>
          </a:p>
          <a:p>
            <a:pPr>
              <a:buNone/>
            </a:pPr>
            <a:r>
              <a:rPr lang="en-CA" dirty="0" smtClean="0">
                <a:hlinkClick r:id="rId3"/>
              </a:rPr>
              <a:t>http://</a:t>
            </a:r>
          </a:p>
          <a:p>
            <a:pPr>
              <a:buNone/>
            </a:pPr>
            <a:r>
              <a:rPr lang="en-CA" dirty="0" smtClean="0">
                <a:hlinkClick r:id="rId3"/>
              </a:rPr>
              <a:t>www.youtube.com/watch?v=uekTzeuiox4</a:t>
            </a:r>
            <a:endParaRPr lang="en-CA" dirty="0" smtClean="0"/>
          </a:p>
          <a:p>
            <a:pPr>
              <a:buNone/>
            </a:pPr>
            <a:r>
              <a:rPr lang="en-CA" dirty="0" smtClean="0">
                <a:hlinkClick r:id="rId4"/>
              </a:rPr>
              <a:t>YouTube</a:t>
            </a:r>
            <a:endParaRPr lang="en-CA" dirty="0"/>
          </a:p>
        </p:txBody>
      </p:sp>
    </p:spTree>
  </p:cSld>
  <p:clrMapOvr>
    <a:masterClrMapping/>
  </p:clrMapOvr>
  <p:transition spd="slow">
    <p:wheel spokes="1"/>
    <p:sndAc>
      <p:stSnd>
        <p:snd r:embed="rId2" name="applause.wav" builtIn="1"/>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Our successes, lessons.</a:t>
            </a:r>
            <a:br>
              <a:rPr lang="en-CA" dirty="0" smtClean="0"/>
            </a:br>
            <a:endParaRPr lang="en-CA" dirty="0"/>
          </a:p>
        </p:txBody>
      </p:sp>
      <p:sp>
        <p:nvSpPr>
          <p:cNvPr id="3" name="Content Placeholder 2"/>
          <p:cNvSpPr>
            <a:spLocks noGrp="1"/>
          </p:cNvSpPr>
          <p:nvPr>
            <p:ph idx="1"/>
          </p:nvPr>
        </p:nvSpPr>
        <p:spPr/>
        <p:txBody>
          <a:bodyPr>
            <a:normAutofit fontScale="77500" lnSpcReduction="20000"/>
          </a:bodyPr>
          <a:lstStyle/>
          <a:p>
            <a:r>
              <a:rPr lang="en-CA" dirty="0" smtClean="0"/>
              <a:t>Suicide </a:t>
            </a:r>
            <a:r>
              <a:rPr lang="en-CA" dirty="0" err="1" smtClean="0"/>
              <a:t>Idealogy</a:t>
            </a:r>
            <a:r>
              <a:rPr lang="en-CA" dirty="0" smtClean="0"/>
              <a:t> training with Bev Williams: June 2012  XX participants</a:t>
            </a:r>
          </a:p>
          <a:p>
            <a:r>
              <a:rPr lang="en-CA" dirty="0" smtClean="0"/>
              <a:t>The Gathering Strength Police day- July 2012</a:t>
            </a:r>
          </a:p>
          <a:p>
            <a:pPr>
              <a:buNone/>
            </a:pPr>
            <a:r>
              <a:rPr lang="en-CA" dirty="0" smtClean="0"/>
              <a:t>XXX participants</a:t>
            </a:r>
          </a:p>
          <a:p>
            <a:pPr>
              <a:buNone/>
            </a:pPr>
            <a:r>
              <a:rPr lang="en-CA" dirty="0" smtClean="0"/>
              <a:t>   Moving from hopelessness to power training with Shane Baker July 2012-XXX Participants</a:t>
            </a:r>
          </a:p>
          <a:p>
            <a:r>
              <a:rPr lang="en-CA" dirty="0" smtClean="0"/>
              <a:t>ASIST Training July- September 2012. XX WSANEC Participants</a:t>
            </a:r>
          </a:p>
          <a:p>
            <a:r>
              <a:rPr lang="en-CA" dirty="0" smtClean="0"/>
              <a:t>CASP 2012 “coming out of the darkness” National Conference in Niagara Falls. October 2012</a:t>
            </a:r>
          </a:p>
          <a:p>
            <a:r>
              <a:rPr lang="en-CA" dirty="0" smtClean="0"/>
              <a:t>Gathering Strength Presentation at Brock University in Ontario October 2012 </a:t>
            </a:r>
          </a:p>
          <a:p>
            <a:endParaRPr lang="en-CA" dirty="0" smtClean="0"/>
          </a:p>
          <a:p>
            <a:endParaRPr lang="en-CA" dirty="0" smtClean="0"/>
          </a:p>
          <a:p>
            <a:endParaRPr lang="en-CA" dirty="0"/>
          </a:p>
        </p:txBody>
      </p:sp>
    </p:spTree>
  </p:cSld>
  <p:clrMapOvr>
    <a:masterClrMapping/>
  </p:clrMapOvr>
  <p:transition spd="slow">
    <p:wheel spokes="1"/>
    <p:sndAc>
      <p:stSnd>
        <p:snd r:embed="rId2" name="applause.wav" builtIn="1"/>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Our Successes Cont’d</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Our Invitation to present Gathering Strength at the next CASP Conference in Winnipeg Manitoba 2013</a:t>
            </a:r>
          </a:p>
          <a:p>
            <a:r>
              <a:rPr lang="en-CA" dirty="0" smtClean="0"/>
              <a:t>Our invitation to present our ideas to SNUNEYMUX First Nation </a:t>
            </a:r>
          </a:p>
          <a:p>
            <a:r>
              <a:rPr lang="en-CA" dirty="0" smtClean="0"/>
              <a:t>Our invitation to present to the UBC Learning Circle December 2012. –Health Canada. </a:t>
            </a:r>
          </a:p>
          <a:p>
            <a:r>
              <a:rPr lang="en-CA" dirty="0" smtClean="0"/>
              <a:t>The Bracelet sales ongoing and successful.</a:t>
            </a:r>
          </a:p>
          <a:p>
            <a:r>
              <a:rPr lang="en-CA" dirty="0" smtClean="0"/>
              <a:t>Brock University – Presentation on HUB and Gathering Strength.</a:t>
            </a:r>
            <a:endParaRPr lang="en-CA" dirty="0"/>
          </a:p>
        </p:txBody>
      </p:sp>
    </p:spTree>
  </p:cSld>
  <p:clrMapOvr>
    <a:masterClrMapping/>
  </p:clrMapOvr>
  <p:transition spd="slow">
    <p:wheel spokes="1"/>
    <p:sndAc>
      <p:stSnd>
        <p:snd r:embed="rId2" name="applause.wav" builtIn="1"/>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were doing now</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Gathering Strength / Eli </a:t>
            </a:r>
            <a:r>
              <a:rPr lang="en-CA" dirty="0" err="1" smtClean="0"/>
              <a:t>Pasquali</a:t>
            </a:r>
            <a:r>
              <a:rPr lang="en-CA" dirty="0" smtClean="0"/>
              <a:t> Basketball Camp open to all WSANEC Youth. </a:t>
            </a:r>
          </a:p>
          <a:p>
            <a:pPr>
              <a:buNone/>
            </a:pPr>
            <a:r>
              <a:rPr lang="en-CA" dirty="0" smtClean="0"/>
              <a:t> Gathering Strength Boxing Camp</a:t>
            </a:r>
          </a:p>
          <a:p>
            <a:pPr>
              <a:buNone/>
            </a:pPr>
            <a:r>
              <a:rPr lang="en-CA" dirty="0" smtClean="0"/>
              <a:t>Gathering Strength Swim Camp</a:t>
            </a:r>
          </a:p>
          <a:p>
            <a:pPr>
              <a:buNone/>
            </a:pPr>
            <a:r>
              <a:rPr lang="en-CA" dirty="0" smtClean="0"/>
              <a:t>Gathering Strength/WSANEC United Soccer Camp.</a:t>
            </a:r>
          </a:p>
          <a:p>
            <a:pPr>
              <a:buNone/>
            </a:pPr>
            <a:r>
              <a:rPr lang="en-CA" dirty="0" smtClean="0"/>
              <a:t>ASIST Training- more training TBA.</a:t>
            </a:r>
          </a:p>
          <a:p>
            <a:pPr>
              <a:buNone/>
            </a:pPr>
            <a:r>
              <a:rPr lang="en-CA" dirty="0" smtClean="0"/>
              <a:t>Establishing a “trauma team” of all known ASIST Trained community members in WSANEC.</a:t>
            </a:r>
          </a:p>
          <a:p>
            <a:pPr>
              <a:buNone/>
            </a:pPr>
            <a:endParaRPr lang="en-CA" dirty="0" smtClean="0"/>
          </a:p>
          <a:p>
            <a:endParaRPr lang="en-CA" dirty="0"/>
          </a:p>
        </p:txBody>
      </p:sp>
    </p:spTree>
  </p:cSld>
  <p:clrMapOvr>
    <a:masterClrMapping/>
  </p:clrMapOvr>
  <p:transition spd="slow">
    <p:wheel spokes="1"/>
    <p:sndAc>
      <p:stSnd>
        <p:snd r:embed="rId2" name="applause.wav" builtIn="1"/>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One of our ideas</a:t>
            </a:r>
            <a:endParaRPr lang="en-CA" dirty="0"/>
          </a:p>
        </p:txBody>
      </p:sp>
      <p:sp>
        <p:nvSpPr>
          <p:cNvPr id="6" name="Picture Placeholder 5"/>
          <p:cNvSpPr>
            <a:spLocks noGrp="1"/>
          </p:cNvSpPr>
          <p:nvPr>
            <p:ph type="pic" idx="1"/>
          </p:nvPr>
        </p:nvSpPr>
        <p:spPr/>
      </p:sp>
      <p:sp>
        <p:nvSpPr>
          <p:cNvPr id="3" name="Content Placeholder 2"/>
          <p:cNvSpPr>
            <a:spLocks noGrp="1"/>
          </p:cNvSpPr>
          <p:nvPr>
            <p:ph type="body" sz="half" idx="2"/>
          </p:nvPr>
        </p:nvSpPr>
        <p:spPr/>
        <p:txBody>
          <a:bodyPr/>
          <a:lstStyle/>
          <a:p>
            <a:pPr>
              <a:buNone/>
            </a:pPr>
            <a:endParaRPr lang="en-CA" dirty="0" smtClean="0"/>
          </a:p>
          <a:p>
            <a:endParaRPr lang="en-CA" dirty="0"/>
          </a:p>
        </p:txBody>
      </p:sp>
      <p:graphicFrame>
        <p:nvGraphicFramePr>
          <p:cNvPr id="1026" name="Object 2"/>
          <p:cNvGraphicFramePr>
            <a:graphicFrameLocks noChangeAspect="1"/>
          </p:cNvGraphicFramePr>
          <p:nvPr/>
        </p:nvGraphicFramePr>
        <p:xfrm>
          <a:off x="1142976" y="357166"/>
          <a:ext cx="7715304" cy="6500834"/>
        </p:xfrm>
        <a:graphic>
          <a:graphicData uri="http://schemas.openxmlformats.org/presentationml/2006/ole">
            <p:oleObj spid="_x0000_s1026" name="Acrobat Document" r:id="rId4" imgW="5829103" imgH="7543564" progId="AcroExch.Document.7">
              <p:embed/>
            </p:oleObj>
          </a:graphicData>
        </a:graphic>
      </p:graphicFrame>
    </p:spTree>
  </p:cSld>
  <p:clrMapOvr>
    <a:masterClrMapping/>
  </p:clrMapOvr>
  <p:transition spd="slow">
    <p:wheel spokes="1"/>
    <p:sndAc>
      <p:stSnd>
        <p:snd r:embed="rId3" name="applause.wav" builtIn="1"/>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smtClean="0"/>
              <a:t>More  plans</a:t>
            </a:r>
            <a:endParaRPr lang="en-CA" dirty="0"/>
          </a:p>
        </p:txBody>
      </p:sp>
      <p:sp>
        <p:nvSpPr>
          <p:cNvPr id="6" name="Picture Placeholder 5"/>
          <p:cNvSpPr>
            <a:spLocks noGrp="1"/>
          </p:cNvSpPr>
          <p:nvPr>
            <p:ph type="pic" idx="1"/>
          </p:nvPr>
        </p:nvSpPr>
        <p:spPr/>
      </p:sp>
      <p:sp>
        <p:nvSpPr>
          <p:cNvPr id="7" name="Text Placeholder 6"/>
          <p:cNvSpPr>
            <a:spLocks noGrp="1"/>
          </p:cNvSpPr>
          <p:nvPr>
            <p:ph type="body" sz="half" idx="2"/>
          </p:nvPr>
        </p:nvSpPr>
        <p:spPr/>
        <p:txBody>
          <a:bodyPr/>
          <a:lstStyle/>
          <a:p>
            <a:endParaRPr lang="en-CA" dirty="0"/>
          </a:p>
        </p:txBody>
      </p:sp>
      <p:graphicFrame>
        <p:nvGraphicFramePr>
          <p:cNvPr id="23554" name="Object 2"/>
          <p:cNvGraphicFramePr>
            <a:graphicFrameLocks noChangeAspect="1"/>
          </p:cNvGraphicFramePr>
          <p:nvPr/>
        </p:nvGraphicFramePr>
        <p:xfrm>
          <a:off x="1142976" y="0"/>
          <a:ext cx="7358114" cy="6572272"/>
        </p:xfrm>
        <a:graphic>
          <a:graphicData uri="http://schemas.openxmlformats.org/presentationml/2006/ole">
            <p:oleObj spid="_x0000_s23554" name="Acrobat Document" r:id="rId4" imgW="5829103" imgH="7543564" progId="AcroExch.Document.7">
              <p:embed/>
            </p:oleObj>
          </a:graphicData>
        </a:graphic>
      </p:graphicFrame>
    </p:spTree>
  </p:cSld>
  <p:clrMapOvr>
    <a:masterClrMapping/>
  </p:clrMapOvr>
  <p:transition spd="slow">
    <p:wheel spokes="1"/>
    <p:sndAc>
      <p:stSnd>
        <p:snd r:embed="rId3" name="applause.wav" builtIn="1"/>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More Ideas In Action</a:t>
            </a:r>
            <a:endParaRPr lang="en-CA" dirty="0"/>
          </a:p>
        </p:txBody>
      </p:sp>
      <p:sp>
        <p:nvSpPr>
          <p:cNvPr id="6" name="Picture Placeholder 5"/>
          <p:cNvSpPr>
            <a:spLocks noGrp="1"/>
          </p:cNvSpPr>
          <p:nvPr>
            <p:ph type="pic" idx="1"/>
          </p:nvPr>
        </p:nvSpPr>
        <p:spPr/>
      </p:sp>
      <p:sp>
        <p:nvSpPr>
          <p:cNvPr id="7" name="Text Placeholder 6"/>
          <p:cNvSpPr>
            <a:spLocks noGrp="1"/>
          </p:cNvSpPr>
          <p:nvPr>
            <p:ph type="body" sz="half" idx="2"/>
          </p:nvPr>
        </p:nvSpPr>
        <p:spPr/>
        <p:txBody>
          <a:bodyPr/>
          <a:lstStyle/>
          <a:p>
            <a:endParaRPr lang="en-CA"/>
          </a:p>
        </p:txBody>
      </p:sp>
      <p:graphicFrame>
        <p:nvGraphicFramePr>
          <p:cNvPr id="24578" name="Object 2"/>
          <p:cNvGraphicFramePr>
            <a:graphicFrameLocks noChangeAspect="1"/>
          </p:cNvGraphicFramePr>
          <p:nvPr/>
        </p:nvGraphicFramePr>
        <p:xfrm>
          <a:off x="1142976" y="357166"/>
          <a:ext cx="7715304" cy="6215106"/>
        </p:xfrm>
        <a:graphic>
          <a:graphicData uri="http://schemas.openxmlformats.org/presentationml/2006/ole">
            <p:oleObj spid="_x0000_s24578" name="Acrobat Document" r:id="rId4" imgW="5829103" imgH="7543564" progId="AcroExch.Document.7">
              <p:embed/>
            </p:oleObj>
          </a:graphicData>
        </a:graphic>
      </p:graphicFrame>
    </p:spTree>
  </p:cSld>
  <p:clrMapOvr>
    <a:masterClrMapping/>
  </p:clrMapOvr>
  <p:transition spd="slow">
    <p:wheel spokes="1"/>
    <p:sndAc>
      <p:stSnd>
        <p:snd r:embed="rId3" name="applause.wav" builtIn="1"/>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How  can we help you??</a:t>
            </a:r>
            <a:endParaRPr lang="en-CA" dirty="0"/>
          </a:p>
        </p:txBody>
      </p:sp>
      <p:pic>
        <p:nvPicPr>
          <p:cNvPr id="8" name="Picture Placeholder 7" descr="number5.jpg"/>
          <p:cNvPicPr>
            <a:picLocks noGrp="1" noChangeAspect="1"/>
          </p:cNvPicPr>
          <p:nvPr>
            <p:ph type="pic" idx="1"/>
          </p:nvPr>
        </p:nvPicPr>
        <p:blipFill>
          <a:blip r:embed="rId3"/>
          <a:srcRect l="4291" r="4291"/>
          <a:stretch>
            <a:fillRect/>
          </a:stretch>
        </p:blipFill>
        <p:spPr/>
      </p:pic>
      <p:sp>
        <p:nvSpPr>
          <p:cNvPr id="7" name="Text Placeholder 6"/>
          <p:cNvSpPr>
            <a:spLocks noGrp="1"/>
          </p:cNvSpPr>
          <p:nvPr>
            <p:ph type="body" sz="half" idx="2"/>
          </p:nvPr>
        </p:nvSpPr>
        <p:spPr/>
        <p:txBody>
          <a:bodyPr/>
          <a:lstStyle/>
          <a:p>
            <a:r>
              <a:rPr lang="en-CA" dirty="0" smtClean="0"/>
              <a:t>Our ancestors are amazing men and women. We just want to try and live up to their expectations. </a:t>
            </a:r>
            <a:endParaRPr lang="en-CA" dirty="0"/>
          </a:p>
        </p:txBody>
      </p:sp>
    </p:spTree>
  </p:cSld>
  <p:clrMapOvr>
    <a:masterClrMapping/>
  </p:clrMapOvr>
  <p:transition spd="slow">
    <p:wheel spokes="1"/>
    <p:sndAc>
      <p:stSnd>
        <p:snd r:embed="rId2" name="applause.wav" builtIn="1"/>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Our Hopes</a:t>
            </a:r>
            <a:endParaRPr lang="en-CA" dirty="0"/>
          </a:p>
        </p:txBody>
      </p:sp>
      <p:pic>
        <p:nvPicPr>
          <p:cNvPr id="4" name="Content Placeholder 3" descr="wlm.lifeguard.jpg"/>
          <p:cNvPicPr>
            <a:picLocks noGrp="1" noChangeAspect="1"/>
          </p:cNvPicPr>
          <p:nvPr>
            <p:ph idx="1"/>
          </p:nvPr>
        </p:nvPicPr>
        <p:blipFill>
          <a:blip r:embed="rId3"/>
          <a:stretch>
            <a:fillRect/>
          </a:stretch>
        </p:blipFill>
        <p:spPr>
          <a:xfrm>
            <a:off x="0" y="1285860"/>
            <a:ext cx="9144000" cy="5572140"/>
          </a:xfrm>
        </p:spPr>
      </p:pic>
    </p:spTree>
  </p:cSld>
  <p:clrMapOvr>
    <a:masterClrMapping/>
  </p:clrMapOvr>
  <p:transition spd="slow">
    <p:wheel spokes="1"/>
    <p:sndAc>
      <p:stSnd>
        <p:snd r:embed="rId2" name="applause.wav" builtIn="1"/>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Our strength</a:t>
            </a:r>
            <a:endParaRPr lang="en-CA" dirty="0"/>
          </a:p>
        </p:txBody>
      </p:sp>
      <p:pic>
        <p:nvPicPr>
          <p:cNvPr id="4" name="Content Placeholder 3" descr="mary-Spencer-780x280.jpg"/>
          <p:cNvPicPr>
            <a:picLocks noGrp="1" noChangeAspect="1"/>
          </p:cNvPicPr>
          <p:nvPr>
            <p:ph type="pic" idx="1"/>
          </p:nvPr>
        </p:nvPicPr>
        <p:blipFill>
          <a:blip r:embed="rId3"/>
          <a:srcRect l="26006" r="26006"/>
          <a:stretch>
            <a:fillRect/>
          </a:stretch>
        </p:blipFill>
        <p:spPr/>
      </p:pic>
      <p:sp>
        <p:nvSpPr>
          <p:cNvPr id="5" name="Text Placeholder 4"/>
          <p:cNvSpPr>
            <a:spLocks noGrp="1"/>
          </p:cNvSpPr>
          <p:nvPr>
            <p:ph type="body" sz="half" idx="2"/>
          </p:nvPr>
        </p:nvSpPr>
        <p:spPr/>
        <p:txBody>
          <a:bodyPr/>
          <a:lstStyle/>
          <a:p>
            <a:r>
              <a:rPr lang="en-CA" dirty="0" smtClean="0"/>
              <a:t>Mary Spencer- Aboriginal Boxer</a:t>
            </a:r>
            <a:endParaRPr lang="en-CA" dirty="0"/>
          </a:p>
        </p:txBody>
      </p:sp>
    </p:spTree>
  </p:cSld>
  <p:clrMapOvr>
    <a:masterClrMapping/>
  </p:clrMapOvr>
  <p:transition spd="slow">
    <p:wheel spokes="1"/>
    <p:sndAc>
      <p:stSnd>
        <p:snd r:embed="rId2" name="applause.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HUB</a:t>
            </a:r>
            <a:endParaRPr lang="en-CA"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normAutofit fontScale="92500" lnSpcReduction="20000"/>
          </a:bodyPr>
          <a:lstStyle/>
          <a:p>
            <a:r>
              <a:rPr lang="en-CA" sz="2400" dirty="0" smtClean="0">
                <a:solidFill>
                  <a:srgbClr val="FFFFFF"/>
                </a:solidFill>
              </a:rPr>
              <a:t>South Island HUB is about Planning, Collaboration and Communication</a:t>
            </a:r>
            <a:r>
              <a:rPr lang="en-CA" dirty="0" smtClean="0"/>
              <a:t>. Partnership is essential</a:t>
            </a:r>
            <a:endParaRPr lang="en-CA" dirty="0"/>
          </a:p>
        </p:txBody>
      </p:sp>
      <p:graphicFrame>
        <p:nvGraphicFramePr>
          <p:cNvPr id="13313" name="Object 1"/>
          <p:cNvGraphicFramePr>
            <a:graphicFrameLocks noChangeAspect="1"/>
          </p:cNvGraphicFramePr>
          <p:nvPr/>
        </p:nvGraphicFramePr>
        <p:xfrm>
          <a:off x="1214414" y="428604"/>
          <a:ext cx="7286676" cy="5357850"/>
        </p:xfrm>
        <a:graphic>
          <a:graphicData uri="http://schemas.openxmlformats.org/presentationml/2006/ole">
            <p:oleObj spid="_x0000_s13313" name="Acrobat Document" r:id="rId4" imgW="11658476" imgH="7543564" progId="AcroExch.Document.7">
              <p:embed/>
            </p:oleObj>
          </a:graphicData>
        </a:graphic>
      </p:graphicFrame>
    </p:spTree>
  </p:cSld>
  <p:clrMapOvr>
    <a:masterClrMapping/>
  </p:clrMapOvr>
  <p:transition spd="slow">
    <p:wheel spokes="1"/>
    <p:sndAc>
      <p:stSnd>
        <p:snd r:embed="rId3" name="applause.wav" builtIn="1"/>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Our Dreams</a:t>
            </a:r>
            <a:endParaRPr lang="en-CA" dirty="0"/>
          </a:p>
        </p:txBody>
      </p:sp>
      <p:pic>
        <p:nvPicPr>
          <p:cNvPr id="4" name="Content Placeholder 3" descr="richardpeter.jpg"/>
          <p:cNvPicPr>
            <a:picLocks noGrp="1" noChangeAspect="1"/>
          </p:cNvPicPr>
          <p:nvPr>
            <p:ph idx="1"/>
          </p:nvPr>
        </p:nvPicPr>
        <p:blipFill>
          <a:blip r:embed="rId3"/>
          <a:stretch>
            <a:fillRect/>
          </a:stretch>
        </p:blipFill>
        <p:spPr>
          <a:xfrm>
            <a:off x="857192" y="1428736"/>
            <a:ext cx="8286808" cy="3714776"/>
          </a:xfrm>
        </p:spPr>
      </p:pic>
    </p:spTree>
  </p:cSld>
  <p:clrMapOvr>
    <a:masterClrMapping/>
  </p:clrMapOvr>
  <p:transition spd="slow">
    <p:wheel spokes="1"/>
    <p:sndAc>
      <p:stSnd>
        <p:snd r:embed="rId2" name="applause.wav" builtIn="1"/>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Our passion</a:t>
            </a:r>
            <a:endParaRPr lang="en-CA" dirty="0"/>
          </a:p>
        </p:txBody>
      </p:sp>
      <p:pic>
        <p:nvPicPr>
          <p:cNvPr id="6" name="Picture Placeholder 5" descr="christine-sinclair.ORIGINAL.jpg"/>
          <p:cNvPicPr>
            <a:picLocks noGrp="1" noChangeAspect="1"/>
          </p:cNvPicPr>
          <p:nvPr>
            <p:ph type="pic" idx="1"/>
          </p:nvPr>
        </p:nvPicPr>
        <p:blipFill>
          <a:blip r:embed="rId3"/>
          <a:srcRect l="5783" r="5783"/>
          <a:stretch>
            <a:fillRect/>
          </a:stretch>
        </p:blipFill>
        <p:spPr/>
      </p:pic>
      <p:sp>
        <p:nvSpPr>
          <p:cNvPr id="3" name="Content Placeholder 2"/>
          <p:cNvSpPr>
            <a:spLocks noGrp="1"/>
          </p:cNvSpPr>
          <p:nvPr>
            <p:ph type="body" sz="half" idx="2"/>
          </p:nvPr>
        </p:nvSpPr>
        <p:spPr/>
        <p:txBody>
          <a:bodyPr/>
          <a:lstStyle/>
          <a:p>
            <a:r>
              <a:rPr lang="en-CA" dirty="0" smtClean="0"/>
              <a:t>Christine Sinclair of Olympic Team Canada</a:t>
            </a:r>
            <a:endParaRPr lang="en-CA" dirty="0"/>
          </a:p>
        </p:txBody>
      </p:sp>
    </p:spTree>
  </p:cSld>
  <p:clrMapOvr>
    <a:masterClrMapping/>
  </p:clrMapOvr>
  <p:transition spd="slow">
    <p:wheel spokes="1"/>
    <p:sndAc>
      <p:stSnd>
        <p:snd r:embed="rId2" name="applause.wav" builtIn="1"/>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Its up to you</a:t>
            </a:r>
            <a:endParaRPr lang="en-CA" dirty="0"/>
          </a:p>
        </p:txBody>
      </p:sp>
      <p:pic>
        <p:nvPicPr>
          <p:cNvPr id="8" name="Picture Placeholder 7" descr="Carey-Price.jpg"/>
          <p:cNvPicPr>
            <a:picLocks noGrp="1" noChangeAspect="1"/>
          </p:cNvPicPr>
          <p:nvPr>
            <p:ph type="pic" idx="1"/>
          </p:nvPr>
        </p:nvPicPr>
        <p:blipFill>
          <a:blip r:embed="rId3"/>
          <a:srcRect t="3264" b="3264"/>
          <a:stretch>
            <a:fillRect/>
          </a:stretch>
        </p:blipFill>
        <p:spPr>
          <a:xfrm>
            <a:off x="1357289" y="373966"/>
            <a:ext cx="7114435" cy="5486400"/>
          </a:xfrm>
        </p:spPr>
      </p:pic>
      <p:sp>
        <p:nvSpPr>
          <p:cNvPr id="7" name="Text Placeholder 6"/>
          <p:cNvSpPr>
            <a:spLocks noGrp="1"/>
          </p:cNvSpPr>
          <p:nvPr>
            <p:ph type="body" sz="half" idx="2"/>
          </p:nvPr>
        </p:nvSpPr>
        <p:spPr/>
        <p:txBody>
          <a:bodyPr/>
          <a:lstStyle/>
          <a:p>
            <a:r>
              <a:rPr lang="en-CA" dirty="0" smtClean="0"/>
              <a:t>Carey Price of the Montreal Canadians.</a:t>
            </a:r>
            <a:endParaRPr lang="en-CA" dirty="0"/>
          </a:p>
        </p:txBody>
      </p:sp>
    </p:spTree>
  </p:cSld>
  <p:clrMapOvr>
    <a:masterClrMapping/>
  </p:clrMapOvr>
  <p:transition spd="slow">
    <p:wheel spokes="1"/>
    <p:sndAc>
      <p:stSnd>
        <p:snd r:embed="rId2" name="applause.wav" builtIn="1"/>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Road to </a:t>
            </a:r>
            <a:r>
              <a:rPr lang="en-CA" dirty="0" err="1" smtClean="0"/>
              <a:t>N.a.i.g</a:t>
            </a:r>
            <a:r>
              <a:rPr lang="en-CA" dirty="0" smtClean="0"/>
              <a:t>.</a:t>
            </a:r>
            <a:endParaRPr lang="en-CA"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r>
              <a:rPr lang="en-CA" dirty="0" smtClean="0"/>
              <a:t>Camps, Leagues, Training Facilities and programs, WSANEC Games, Coast Salish Games, NAIG Qualifying........National Representation. </a:t>
            </a:r>
            <a:endParaRPr lang="en-CA" dirty="0"/>
          </a:p>
        </p:txBody>
      </p:sp>
      <p:pic>
        <p:nvPicPr>
          <p:cNvPr id="26626" name="Picture 2" descr="C:\Users\Will Morris\Desktop\naig.jpg"/>
          <p:cNvPicPr>
            <a:picLocks noChangeAspect="1" noChangeArrowheads="1"/>
          </p:cNvPicPr>
          <p:nvPr/>
        </p:nvPicPr>
        <p:blipFill>
          <a:blip r:embed="rId3"/>
          <a:srcRect/>
          <a:stretch>
            <a:fillRect/>
          </a:stretch>
        </p:blipFill>
        <p:spPr bwMode="auto">
          <a:xfrm>
            <a:off x="1285852" y="500042"/>
            <a:ext cx="7072362" cy="5214974"/>
          </a:xfrm>
          <a:prstGeom prst="rect">
            <a:avLst/>
          </a:prstGeom>
          <a:noFill/>
        </p:spPr>
      </p:pic>
    </p:spTree>
  </p:cSld>
  <p:clrMapOvr>
    <a:masterClrMapping/>
  </p:clrMapOvr>
  <p:transition spd="slow">
    <p:wheel spokes="1"/>
    <p:sndAc>
      <p:stSnd>
        <p:snd r:embed="rId2" name="applause.wav" builtIn="1"/>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a:t>
            </a:r>
            <a:r>
              <a:rPr lang="en-CA" dirty="0" err="1" smtClean="0"/>
              <a:t>Whats</a:t>
            </a:r>
            <a:r>
              <a:rPr lang="en-CA" dirty="0" smtClean="0"/>
              <a:t> Coming</a:t>
            </a:r>
            <a:endParaRPr lang="en-CA" dirty="0"/>
          </a:p>
        </p:txBody>
      </p:sp>
      <p:sp>
        <p:nvSpPr>
          <p:cNvPr id="4" name="Text Placeholder 3"/>
          <p:cNvSpPr>
            <a:spLocks noGrp="1"/>
          </p:cNvSpPr>
          <p:nvPr>
            <p:ph type="body" sz="half" idx="2"/>
          </p:nvPr>
        </p:nvSpPr>
        <p:spPr>
          <a:xfrm>
            <a:off x="1143000" y="5857892"/>
            <a:ext cx="7333488" cy="695308"/>
          </a:xfrm>
        </p:spPr>
        <p:txBody>
          <a:bodyPr>
            <a:normAutofit/>
          </a:bodyPr>
          <a:lstStyle/>
          <a:p>
            <a:pPr algn="ctr"/>
            <a:r>
              <a:rPr lang="en-CA" sz="1800" b="1" dirty="0" smtClean="0">
                <a:solidFill>
                  <a:srgbClr val="002060"/>
                </a:solidFill>
              </a:rPr>
              <a:t>Gathering Strength Youth Conference</a:t>
            </a:r>
          </a:p>
          <a:p>
            <a:pPr algn="ctr"/>
            <a:r>
              <a:rPr lang="en-CA" sz="1800" b="1" dirty="0" smtClean="0">
                <a:solidFill>
                  <a:srgbClr val="002060"/>
                </a:solidFill>
              </a:rPr>
              <a:t> Spring 2013</a:t>
            </a:r>
            <a:endParaRPr lang="en-CA" sz="1800" b="1" dirty="0">
              <a:solidFill>
                <a:srgbClr val="002060"/>
              </a:solidFill>
            </a:endParaRPr>
          </a:p>
        </p:txBody>
      </p:sp>
      <p:pic>
        <p:nvPicPr>
          <p:cNvPr id="5" name="Content Placeholder 3" descr="Gathering strength.png"/>
          <p:cNvPicPr>
            <a:picLocks noGrp="1" noChangeAspect="1"/>
          </p:cNvPicPr>
          <p:nvPr>
            <p:ph type="pic" idx="1"/>
          </p:nvPr>
        </p:nvPicPr>
        <p:blipFill>
          <a:blip r:embed="rId3"/>
          <a:srcRect t="3797" b="3797"/>
          <a:stretch>
            <a:fillRect/>
          </a:stretch>
        </p:blipFill>
        <p:spPr>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wheel spokes="1"/>
    <p:sndAc>
      <p:stSnd>
        <p:snd r:embed="rId2" name="applause.wav" builtIn="1"/>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Gathering Strength WSANEC Games</a:t>
            </a:r>
            <a:endParaRPr lang="en-CA" dirty="0"/>
          </a:p>
        </p:txBody>
      </p:sp>
      <p:pic>
        <p:nvPicPr>
          <p:cNvPr id="5" name="Picture Placeholder 4" descr="csg's 067.JPG"/>
          <p:cNvPicPr>
            <a:picLocks noGrp="1" noChangeAspect="1"/>
          </p:cNvPicPr>
          <p:nvPr>
            <p:ph sz="half" idx="1"/>
          </p:nvPr>
        </p:nvPicPr>
        <p:blipFill>
          <a:blip r:embed="rId3" cstate="print"/>
          <a:stretch>
            <a:fillRect/>
          </a:stretch>
        </p:blipFill>
        <p:spPr>
          <a:xfrm>
            <a:off x="457200" y="1571612"/>
            <a:ext cx="4038600" cy="2071702"/>
          </a:xfrm>
        </p:spPr>
      </p:pic>
      <p:pic>
        <p:nvPicPr>
          <p:cNvPr id="29698" name="Picture 2" descr="C:\Users\Will Morris\Pictures\2011-08-16 csg's\csg's 035.JPG"/>
          <p:cNvPicPr>
            <a:picLocks noGrp="1" noChangeAspect="1" noChangeArrowheads="1"/>
          </p:cNvPicPr>
          <p:nvPr>
            <p:ph sz="half" idx="2"/>
          </p:nvPr>
        </p:nvPicPr>
        <p:blipFill>
          <a:blip r:embed="rId4" cstate="print"/>
          <a:srcRect/>
          <a:stretch>
            <a:fillRect/>
          </a:stretch>
        </p:blipFill>
        <p:spPr bwMode="auto">
          <a:xfrm>
            <a:off x="4572000" y="1071546"/>
            <a:ext cx="4038600" cy="2071702"/>
          </a:xfrm>
          <a:prstGeom prst="rect">
            <a:avLst/>
          </a:prstGeom>
          <a:noFill/>
        </p:spPr>
      </p:pic>
      <p:pic>
        <p:nvPicPr>
          <p:cNvPr id="29699" name="Picture 3" descr="C:\Users\Will Morris\Pictures\2011-08-16 csg's\csg's 108.JPG"/>
          <p:cNvPicPr>
            <a:picLocks noChangeAspect="1" noChangeArrowheads="1"/>
          </p:cNvPicPr>
          <p:nvPr/>
        </p:nvPicPr>
        <p:blipFill>
          <a:blip r:embed="rId5" cstate="print"/>
          <a:srcRect/>
          <a:stretch>
            <a:fillRect/>
          </a:stretch>
        </p:blipFill>
        <p:spPr bwMode="auto">
          <a:xfrm>
            <a:off x="4429124" y="3071810"/>
            <a:ext cx="4181471" cy="3357586"/>
          </a:xfrm>
          <a:prstGeom prst="rect">
            <a:avLst/>
          </a:prstGeom>
          <a:noFill/>
        </p:spPr>
      </p:pic>
    </p:spTree>
  </p:cSld>
  <p:clrMapOvr>
    <a:masterClrMapping/>
  </p:clrMapOvr>
  <p:transition spd="slow">
    <p:wheel spokes="1"/>
    <p:sndAc>
      <p:stSnd>
        <p:snd r:embed="rId2" name="applause.wav" builtIn="1"/>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Lacrosse with the 6 nations</a:t>
            </a:r>
            <a:endParaRPr lang="en-CA" dirty="0"/>
          </a:p>
        </p:txBody>
      </p:sp>
      <p:sp>
        <p:nvSpPr>
          <p:cNvPr id="7" name="Text Placeholder 6"/>
          <p:cNvSpPr>
            <a:spLocks noGrp="1"/>
          </p:cNvSpPr>
          <p:nvPr>
            <p:ph type="body" sz="half" idx="2"/>
          </p:nvPr>
        </p:nvSpPr>
        <p:spPr>
          <a:xfrm>
            <a:off x="1142976" y="5786454"/>
            <a:ext cx="7333488" cy="1071546"/>
          </a:xfrm>
        </p:spPr>
        <p:txBody>
          <a:bodyPr>
            <a:normAutofit/>
          </a:bodyPr>
          <a:lstStyle/>
          <a:p>
            <a:r>
              <a:rPr lang="en-CA" sz="1800" b="1" dirty="0" smtClean="0">
                <a:solidFill>
                  <a:srgbClr val="002060"/>
                </a:solidFill>
              </a:rPr>
              <a:t>We made a partnership with 6 Nations Lacrosse </a:t>
            </a:r>
            <a:r>
              <a:rPr lang="en-CA" sz="1800" b="1" dirty="0" err="1" smtClean="0">
                <a:solidFill>
                  <a:srgbClr val="002060"/>
                </a:solidFill>
              </a:rPr>
              <a:t>Dreamcatcher</a:t>
            </a:r>
            <a:r>
              <a:rPr lang="en-CA" sz="1800" b="1" dirty="0" smtClean="0">
                <a:solidFill>
                  <a:srgbClr val="002060"/>
                </a:solidFill>
              </a:rPr>
              <a:t> foundation that will see Elite level players as coaches in WSANEC in the spring on 2013. </a:t>
            </a:r>
            <a:endParaRPr lang="en-CA" sz="1800" b="1" dirty="0">
              <a:solidFill>
                <a:srgbClr val="002060"/>
              </a:solidFill>
            </a:endParaRPr>
          </a:p>
        </p:txBody>
      </p:sp>
      <p:pic>
        <p:nvPicPr>
          <p:cNvPr id="30722" name="Picture 2" descr="http://www.sixnationsarrows.com/images/maincontentpictemp.png"/>
          <p:cNvPicPr>
            <a:picLocks noGrp="1" noChangeAspect="1" noChangeArrowheads="1"/>
          </p:cNvPicPr>
          <p:nvPr>
            <p:ph type="pic" idx="1"/>
          </p:nvPr>
        </p:nvPicPr>
        <p:blipFill>
          <a:blip r:embed="rId3"/>
          <a:srcRect l="15490" r="15490"/>
          <a:stretch>
            <a:fillRect/>
          </a:stretch>
        </p:blipFill>
        <p:spPr bwMode="auto">
          <a:xfrm>
            <a:off x="1500166" y="214290"/>
            <a:ext cx="7333488" cy="5486400"/>
          </a:xfrm>
          <a:prstGeom prst="rect">
            <a:avLst/>
          </a:prstGeom>
          <a:noFill/>
        </p:spPr>
      </p:pic>
    </p:spTree>
  </p:cSld>
  <p:clrMapOvr>
    <a:masterClrMapping/>
  </p:clrMapOvr>
  <p:transition spd="slow">
    <p:wheel spokes="1"/>
    <p:sndAc>
      <p:stSnd>
        <p:snd r:embed="rId2" name="applause.wav" builtIn="1"/>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Gathering Strength APP</a:t>
            </a:r>
            <a:endParaRPr lang="en-CA" dirty="0"/>
          </a:p>
        </p:txBody>
      </p:sp>
      <p:sp>
        <p:nvSpPr>
          <p:cNvPr id="4" name="Text Placeholder 3"/>
          <p:cNvSpPr>
            <a:spLocks noGrp="1"/>
          </p:cNvSpPr>
          <p:nvPr>
            <p:ph type="body" sz="half" idx="2"/>
          </p:nvPr>
        </p:nvSpPr>
        <p:spPr>
          <a:xfrm>
            <a:off x="1143000" y="5357826"/>
            <a:ext cx="7333488" cy="1195374"/>
          </a:xfrm>
        </p:spPr>
        <p:txBody>
          <a:bodyPr>
            <a:normAutofit/>
          </a:bodyPr>
          <a:lstStyle/>
          <a:p>
            <a:r>
              <a:rPr lang="en-CA" sz="1800" b="1" dirty="0" smtClean="0"/>
              <a:t>A useful </a:t>
            </a:r>
            <a:r>
              <a:rPr lang="en-CA" sz="1800" b="1" dirty="0" err="1" smtClean="0"/>
              <a:t>Iphone</a:t>
            </a:r>
            <a:r>
              <a:rPr lang="en-CA" sz="1800" b="1" dirty="0" smtClean="0"/>
              <a:t> application  for people  in difficult situations.</a:t>
            </a:r>
          </a:p>
          <a:p>
            <a:r>
              <a:rPr lang="en-CA" sz="1800" b="1" dirty="0" smtClean="0"/>
              <a:t>A source of information about the happenings of the Gathering Strength Initiative</a:t>
            </a:r>
            <a:endParaRPr lang="en-CA" sz="1800" b="1" dirty="0"/>
          </a:p>
        </p:txBody>
      </p:sp>
      <p:pic>
        <p:nvPicPr>
          <p:cNvPr id="5" name="Content Placeholder 3" descr="Gathering strength.png"/>
          <p:cNvPicPr>
            <a:picLocks noGrp="1" noChangeAspect="1"/>
          </p:cNvPicPr>
          <p:nvPr>
            <p:ph type="pic" idx="1"/>
          </p:nvPr>
        </p:nvPicPr>
        <p:blipFill>
          <a:blip r:embed="rId3"/>
          <a:srcRect t="3797" b="3797"/>
          <a:stretch>
            <a:fillRect/>
          </a:stretch>
        </p:blipFill>
        <p:spPr>
          <a:xfrm>
            <a:off x="1138237" y="714356"/>
            <a:ext cx="4648209" cy="44291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8370" name="Picture 2" descr="http://images.apple.com/ca/iphone/images/buystrip_compare.jpg"/>
          <p:cNvPicPr>
            <a:picLocks noChangeAspect="1" noChangeArrowheads="1"/>
          </p:cNvPicPr>
          <p:nvPr/>
        </p:nvPicPr>
        <p:blipFill>
          <a:blip r:embed="rId4"/>
          <a:srcRect/>
          <a:stretch>
            <a:fillRect/>
          </a:stretch>
        </p:blipFill>
        <p:spPr bwMode="auto">
          <a:xfrm>
            <a:off x="5929322" y="571480"/>
            <a:ext cx="2857520" cy="4286280"/>
          </a:xfrm>
          <a:prstGeom prst="rect">
            <a:avLst/>
          </a:prstGeom>
          <a:noFill/>
        </p:spPr>
      </p:pic>
    </p:spTree>
  </p:cSld>
  <p:clrMapOvr>
    <a:masterClrMapping/>
  </p:clrMapOvr>
  <p:transition spd="slow">
    <p:wheel spokes="1"/>
    <p:sndAc>
      <p:stSnd>
        <p:snd r:embed="rId2" name="applause.wav" builtIn="1"/>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Trauma  outreach team</a:t>
            </a:r>
            <a:endParaRPr lang="en-CA" dirty="0"/>
          </a:p>
        </p:txBody>
      </p:sp>
      <p:pic>
        <p:nvPicPr>
          <p:cNvPr id="5" name="Picture Placeholder 4" descr="Gathering strength.png"/>
          <p:cNvPicPr>
            <a:picLocks noGrp="1" noChangeAspect="1"/>
          </p:cNvPicPr>
          <p:nvPr>
            <p:ph type="pic" idx="1"/>
          </p:nvPr>
        </p:nvPicPr>
        <p:blipFill>
          <a:blip r:embed="rId3"/>
          <a:srcRect t="3797" b="3797"/>
          <a:stretch>
            <a:fillRect/>
          </a:stretch>
        </p:blipFill>
        <p:spPr/>
      </p:pic>
      <p:sp>
        <p:nvSpPr>
          <p:cNvPr id="4" name="Text Placeholder 3"/>
          <p:cNvSpPr>
            <a:spLocks noGrp="1"/>
          </p:cNvSpPr>
          <p:nvPr>
            <p:ph type="body" sz="half" idx="2"/>
          </p:nvPr>
        </p:nvSpPr>
        <p:spPr>
          <a:xfrm>
            <a:off x="1143000" y="5857892"/>
            <a:ext cx="7333488" cy="695308"/>
          </a:xfrm>
        </p:spPr>
        <p:txBody>
          <a:bodyPr/>
          <a:lstStyle/>
          <a:p>
            <a:r>
              <a:rPr lang="en-CA" dirty="0" smtClean="0"/>
              <a:t>There are more than 20 WSANEC people that have the ASIST Training. </a:t>
            </a:r>
            <a:endParaRPr lang="en-CA" dirty="0"/>
          </a:p>
        </p:txBody>
      </p:sp>
    </p:spTree>
  </p:cSld>
  <p:clrMapOvr>
    <a:masterClrMapping/>
  </p:clrMapOvr>
  <p:transition spd="slow">
    <p:wheel spokes="1"/>
    <p:sndAc>
      <p:stSnd>
        <p:snd r:embed="rId2" name="applause.wav" builtIn="1"/>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athlete recognition dinner</a:t>
            </a:r>
            <a:endParaRPr lang="en-CA" dirty="0"/>
          </a:p>
        </p:txBody>
      </p:sp>
      <p:pic>
        <p:nvPicPr>
          <p:cNvPr id="5" name="Picture Placeholder 4" descr="202.JPG"/>
          <p:cNvPicPr>
            <a:picLocks noGrp="1" noChangeAspect="1"/>
          </p:cNvPicPr>
          <p:nvPr>
            <p:ph type="pic" idx="1"/>
          </p:nvPr>
        </p:nvPicPr>
        <p:blipFill>
          <a:blip r:embed="rId3" cstate="print"/>
          <a:srcRect t="130" b="130"/>
          <a:stretch>
            <a:fillRect/>
          </a:stretch>
        </p:blipFill>
        <p:spPr/>
      </p:pic>
      <p:sp>
        <p:nvSpPr>
          <p:cNvPr id="4" name="Text Placeholder 3"/>
          <p:cNvSpPr>
            <a:spLocks noGrp="1"/>
          </p:cNvSpPr>
          <p:nvPr>
            <p:ph type="body" sz="half" idx="2"/>
          </p:nvPr>
        </p:nvSpPr>
        <p:spPr>
          <a:xfrm>
            <a:off x="1143000" y="5143512"/>
            <a:ext cx="7333488" cy="1409688"/>
          </a:xfrm>
        </p:spPr>
        <p:txBody>
          <a:bodyPr/>
          <a:lstStyle/>
          <a:p>
            <a:r>
              <a:rPr lang="en-CA" dirty="0" smtClean="0"/>
              <a:t>We have many successful athletes in WSANEC, We would like to recognise these elite level athletes  and coaches for their hard work and dedication.</a:t>
            </a:r>
          </a:p>
          <a:p>
            <a:endParaRPr lang="en-CA" dirty="0"/>
          </a:p>
        </p:txBody>
      </p:sp>
    </p:spTree>
  </p:cSld>
  <p:clrMapOvr>
    <a:masterClrMapping/>
  </p:clrMapOvr>
  <p:transition spd="slow">
    <p:wheel spokes="1"/>
    <p:sndAc>
      <p:stSnd>
        <p:snd r:embed="rId2" name="applause.wav" builtIn="1"/>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Gathering Strength LOGO </a:t>
            </a:r>
            <a:r>
              <a:rPr lang="en-CA" dirty="0" smtClean="0">
                <a:sym typeface="Wingdings" pitchFamily="2" charset="2"/>
              </a:rPr>
              <a:t></a:t>
            </a:r>
            <a:endParaRPr lang="en-CA" dirty="0"/>
          </a:p>
        </p:txBody>
      </p:sp>
      <p:pic>
        <p:nvPicPr>
          <p:cNvPr id="4" name="Content Placeholder 3" descr="Gathering strength.png"/>
          <p:cNvPicPr>
            <a:picLocks noGrp="1" noChangeAspect="1"/>
          </p:cNvPicPr>
          <p:nvPr>
            <p:ph idx="1"/>
          </p:nvPr>
        </p:nvPicPr>
        <p:blipFill>
          <a:blip r:embed="rId3"/>
          <a:stretch>
            <a:fillRect/>
          </a:stretch>
        </p:blipFill>
        <p:spPr>
          <a:xfrm>
            <a:off x="357158" y="1357298"/>
            <a:ext cx="8143932" cy="50974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wheel spokes="1"/>
    <p:sndAc>
      <p:stSnd>
        <p:snd r:embed="rId2" name="applause.wav" builtIn="1"/>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Asist</a:t>
            </a:r>
            <a:r>
              <a:rPr lang="en-CA" dirty="0" smtClean="0"/>
              <a:t> training</a:t>
            </a:r>
            <a:endParaRPr lang="en-CA"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r>
              <a:rPr lang="en-CA" dirty="0" smtClean="0"/>
              <a:t>Further ASIST Training will be provided</a:t>
            </a:r>
            <a:endParaRPr lang="en-CA" dirty="0"/>
          </a:p>
        </p:txBody>
      </p:sp>
    </p:spTree>
  </p:cSld>
  <p:clrMapOvr>
    <a:masterClrMapping/>
  </p:clrMapOvr>
  <p:transition spd="slow">
    <p:wheel spokes="1"/>
    <p:sndAc>
      <p:stSnd>
        <p:snd r:embed="rId2" name="applause.wav" builtIn="1"/>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Presentations </a:t>
            </a:r>
            <a:r>
              <a:rPr lang="en-CA" dirty="0" err="1" smtClean="0"/>
              <a:t>winnipeg</a:t>
            </a:r>
            <a:endParaRPr lang="en-CA" dirty="0"/>
          </a:p>
        </p:txBody>
      </p:sp>
      <p:pic>
        <p:nvPicPr>
          <p:cNvPr id="5" name="Picture Placeholder 4" descr="personal 219.JPG"/>
          <p:cNvPicPr>
            <a:picLocks noGrp="1" noChangeAspect="1"/>
          </p:cNvPicPr>
          <p:nvPr>
            <p:ph type="pic" idx="1"/>
          </p:nvPr>
        </p:nvPicPr>
        <p:blipFill>
          <a:blip r:embed="rId3" cstate="print"/>
          <a:srcRect t="21948" b="21948"/>
          <a:stretch>
            <a:fillRect/>
          </a:stretch>
        </p:blipFill>
        <p:spPr/>
      </p:pic>
      <p:sp>
        <p:nvSpPr>
          <p:cNvPr id="4" name="Text Placeholder 3"/>
          <p:cNvSpPr>
            <a:spLocks noGrp="1"/>
          </p:cNvSpPr>
          <p:nvPr>
            <p:ph type="body" sz="half" idx="2"/>
          </p:nvPr>
        </p:nvSpPr>
        <p:spPr/>
        <p:txBody>
          <a:bodyPr/>
          <a:lstStyle/>
          <a:p>
            <a:endParaRPr lang="en-CA" dirty="0"/>
          </a:p>
        </p:txBody>
      </p:sp>
    </p:spTree>
  </p:cSld>
  <p:clrMapOvr>
    <a:masterClrMapping/>
  </p:clrMapOvr>
  <p:transition spd="slow">
    <p:wheel spokes="1"/>
    <p:sndAc>
      <p:stSnd>
        <p:snd r:embed="rId2" name="applause.wav" builtIn="1"/>
      </p:st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Interactive workshop</a:t>
            </a:r>
            <a:endParaRPr lang="en-CA" dirty="0"/>
          </a:p>
        </p:txBody>
      </p:sp>
      <p:pic>
        <p:nvPicPr>
          <p:cNvPr id="5" name="Picture Placeholder 4" descr="Gathering strength.png"/>
          <p:cNvPicPr>
            <a:picLocks noGrp="1" noChangeAspect="1"/>
          </p:cNvPicPr>
          <p:nvPr>
            <p:ph type="pic" idx="1"/>
          </p:nvPr>
        </p:nvPicPr>
        <p:blipFill>
          <a:blip r:embed="rId3"/>
          <a:srcRect t="3797" b="3797"/>
          <a:stretch>
            <a:fillRect/>
          </a:stretch>
        </p:blipFill>
        <p:spPr/>
      </p:pic>
      <p:sp>
        <p:nvSpPr>
          <p:cNvPr id="4" name="Text Placeholder 3"/>
          <p:cNvSpPr>
            <a:spLocks noGrp="1"/>
          </p:cNvSpPr>
          <p:nvPr>
            <p:ph type="body" sz="half" idx="2"/>
          </p:nvPr>
        </p:nvSpPr>
        <p:spPr/>
        <p:txBody>
          <a:bodyPr/>
          <a:lstStyle/>
          <a:p>
            <a:r>
              <a:rPr lang="en-CA" dirty="0" smtClean="0"/>
              <a:t>Our course</a:t>
            </a:r>
          </a:p>
          <a:p>
            <a:r>
              <a:rPr lang="en-CA" dirty="0" smtClean="0"/>
              <a:t>Build awareness in our youth populations</a:t>
            </a:r>
            <a:endParaRPr lang="en-CA" dirty="0"/>
          </a:p>
        </p:txBody>
      </p:sp>
    </p:spTree>
  </p:cSld>
  <p:clrMapOvr>
    <a:masterClrMapping/>
  </p:clrMapOvr>
  <p:transition spd="slow">
    <p:wheel spokes="1"/>
    <p:sndAc>
      <p:stSnd>
        <p:snd r:embed="rId2" name="applause.wav" builtIn="1"/>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Youth Group Creation</a:t>
            </a:r>
            <a:endParaRPr lang="en-CA" dirty="0"/>
          </a:p>
        </p:txBody>
      </p:sp>
      <p:pic>
        <p:nvPicPr>
          <p:cNvPr id="5" name="Picture Placeholder 4" descr="Gathering strength.png"/>
          <p:cNvPicPr>
            <a:picLocks noGrp="1" noChangeAspect="1"/>
          </p:cNvPicPr>
          <p:nvPr>
            <p:ph type="pic" idx="1"/>
          </p:nvPr>
        </p:nvPicPr>
        <p:blipFill>
          <a:blip r:embed="rId3"/>
          <a:srcRect t="3797" b="3797"/>
          <a:stretch>
            <a:fillRect/>
          </a:stretch>
        </p:blipFill>
        <p:spPr/>
      </p:pic>
      <p:sp>
        <p:nvSpPr>
          <p:cNvPr id="4" name="Text Placeholder 3"/>
          <p:cNvSpPr>
            <a:spLocks noGrp="1"/>
          </p:cNvSpPr>
          <p:nvPr>
            <p:ph type="body" sz="half" idx="2"/>
          </p:nvPr>
        </p:nvSpPr>
        <p:spPr/>
        <p:txBody>
          <a:bodyPr/>
          <a:lstStyle/>
          <a:p>
            <a:r>
              <a:rPr lang="en-CA" dirty="0" smtClean="0"/>
              <a:t>Gathering Strength Youth Group</a:t>
            </a:r>
            <a:endParaRPr lang="en-CA" dirty="0"/>
          </a:p>
        </p:txBody>
      </p:sp>
    </p:spTree>
  </p:cSld>
  <p:clrMapOvr>
    <a:masterClrMapping/>
  </p:clrMapOvr>
  <p:transition spd="slow">
    <p:wheel spokes="1"/>
    <p:sndAc>
      <p:stSnd>
        <p:snd r:embed="rId2" name="applause.wav" builtIn="1"/>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a:t>
            </a:r>
            <a:r>
              <a:rPr lang="en-CA" dirty="0" smtClean="0"/>
              <a:t>O</a:t>
            </a:r>
            <a:r>
              <a:rPr lang="en-CA" dirty="0" smtClean="0"/>
              <a:t>ur Camp demographics</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Service approx 110 </a:t>
            </a:r>
            <a:r>
              <a:rPr lang="en-CA" dirty="0" err="1" smtClean="0"/>
              <a:t>Saanich</a:t>
            </a:r>
            <a:r>
              <a:rPr lang="en-CA" dirty="0" smtClean="0"/>
              <a:t> people</a:t>
            </a:r>
          </a:p>
          <a:p>
            <a:r>
              <a:rPr lang="en-CA" dirty="0" smtClean="0"/>
              <a:t>Youngest 5 yrs – Oldest 45?? </a:t>
            </a:r>
          </a:p>
          <a:p>
            <a:r>
              <a:rPr lang="en-CA" dirty="0" smtClean="0"/>
              <a:t>There are still sports coming and other activities</a:t>
            </a:r>
          </a:p>
          <a:p>
            <a:r>
              <a:rPr lang="en-CA" dirty="0" smtClean="0"/>
              <a:t>There </a:t>
            </a:r>
            <a:r>
              <a:rPr lang="en-CA" dirty="0" smtClean="0"/>
              <a:t>are entire groups of people that we are still leaving out.</a:t>
            </a:r>
          </a:p>
          <a:p>
            <a:r>
              <a:rPr lang="en-CA" dirty="0" smtClean="0"/>
              <a:t>Were </a:t>
            </a:r>
            <a:r>
              <a:rPr lang="en-CA" dirty="0" smtClean="0"/>
              <a:t>doing </a:t>
            </a:r>
            <a:r>
              <a:rPr lang="en-CA" dirty="0" smtClean="0"/>
              <a:t>well but what about the young adult, adult, senior, and elders groups that must be addressed. </a:t>
            </a:r>
          </a:p>
          <a:p>
            <a:r>
              <a:rPr lang="en-CA" dirty="0" smtClean="0"/>
              <a:t>We must not discriminate and we have to thrive to be better. </a:t>
            </a:r>
            <a:endParaRPr lang="en-CA" dirty="0"/>
          </a:p>
        </p:txBody>
      </p:sp>
    </p:spTree>
  </p:cSld>
  <p:clrMapOvr>
    <a:masterClrMapping/>
  </p:clrMapOvr>
  <p:transition spd="slow">
    <p:wheel spokes="1"/>
    <p:sndAc>
      <p:stSnd>
        <p:snd r:embed="rId2" name="applause.wav" builtIn="1"/>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 need a list of places to present</a:t>
            </a:r>
            <a:endParaRPr lang="en-CA" dirty="0"/>
          </a:p>
        </p:txBody>
      </p:sp>
      <p:sp>
        <p:nvSpPr>
          <p:cNvPr id="3" name="Content Placeholder 2"/>
          <p:cNvSpPr>
            <a:spLocks noGrp="1"/>
          </p:cNvSpPr>
          <p:nvPr>
            <p:ph idx="1"/>
          </p:nvPr>
        </p:nvSpPr>
        <p:spPr/>
        <p:txBody>
          <a:bodyPr/>
          <a:lstStyle/>
          <a:p>
            <a:r>
              <a:rPr lang="en-CA" dirty="0" smtClean="0"/>
              <a:t>VNFC</a:t>
            </a:r>
          </a:p>
          <a:p>
            <a:r>
              <a:rPr lang="en-CA" dirty="0" smtClean="0"/>
              <a:t>Hosp staff</a:t>
            </a:r>
          </a:p>
          <a:p>
            <a:r>
              <a:rPr lang="en-CA" dirty="0" smtClean="0"/>
              <a:t>VIHA</a:t>
            </a:r>
          </a:p>
          <a:p>
            <a:r>
              <a:rPr lang="en-CA" dirty="0" smtClean="0"/>
              <a:t>Health Canada</a:t>
            </a:r>
          </a:p>
          <a:p>
            <a:r>
              <a:rPr lang="en-CA" dirty="0" smtClean="0"/>
              <a:t>All Tribes</a:t>
            </a:r>
          </a:p>
          <a:p>
            <a:r>
              <a:rPr lang="en-CA" dirty="0" smtClean="0"/>
              <a:t>All Sports clubs</a:t>
            </a:r>
          </a:p>
          <a:p>
            <a:r>
              <a:rPr lang="en-CA" dirty="0" smtClean="0"/>
              <a:t>All </a:t>
            </a:r>
            <a:r>
              <a:rPr lang="en-CA" dirty="0" err="1" smtClean="0"/>
              <a:t>Mens</a:t>
            </a:r>
            <a:r>
              <a:rPr lang="en-CA" dirty="0" smtClean="0"/>
              <a:t> and Ladies groups</a:t>
            </a:r>
          </a:p>
          <a:p>
            <a:r>
              <a:rPr lang="en-CA" dirty="0" smtClean="0"/>
              <a:t>WSANEC school board!!</a:t>
            </a:r>
          </a:p>
          <a:p>
            <a:endParaRPr lang="en-CA" dirty="0"/>
          </a:p>
        </p:txBody>
      </p:sp>
    </p:spTree>
  </p:cSld>
  <p:clrMapOvr>
    <a:masterClrMapping/>
  </p:clrMapOvr>
  <p:transition spd="slow">
    <p:wheel spokes="1"/>
    <p:sndAc>
      <p:stSnd>
        <p:snd r:embed="rId2" name="applause.wav" builtIn="1"/>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Partners</a:t>
            </a:r>
            <a:br>
              <a:rPr lang="en-CA" dirty="0" smtClean="0"/>
            </a:br>
            <a:endParaRPr lang="en-CA" dirty="0"/>
          </a:p>
        </p:txBody>
      </p:sp>
      <p:sp>
        <p:nvSpPr>
          <p:cNvPr id="3" name="Content Placeholder 2"/>
          <p:cNvSpPr>
            <a:spLocks noGrp="1"/>
          </p:cNvSpPr>
          <p:nvPr>
            <p:ph idx="1"/>
          </p:nvPr>
        </p:nvSpPr>
        <p:spPr/>
        <p:txBody>
          <a:bodyPr>
            <a:normAutofit lnSpcReduction="10000"/>
          </a:bodyPr>
          <a:lstStyle/>
          <a:p>
            <a:r>
              <a:rPr lang="en-CA" dirty="0" smtClean="0"/>
              <a:t>We are collaboration at its finest</a:t>
            </a:r>
          </a:p>
          <a:p>
            <a:r>
              <a:rPr lang="en-CA" dirty="0" smtClean="0"/>
              <a:t>Our success rate is</a:t>
            </a:r>
            <a:r>
              <a:rPr lang="en-CA" dirty="0" smtClean="0"/>
              <a:t>.......pretty good</a:t>
            </a:r>
            <a:endParaRPr lang="en-CA" dirty="0" smtClean="0"/>
          </a:p>
          <a:p>
            <a:r>
              <a:rPr lang="en-CA" dirty="0" smtClean="0"/>
              <a:t>We thank:</a:t>
            </a:r>
          </a:p>
          <a:p>
            <a:r>
              <a:rPr lang="en-CA" dirty="0" smtClean="0"/>
              <a:t>NIL,TUO</a:t>
            </a:r>
          </a:p>
          <a:p>
            <a:r>
              <a:rPr lang="en-CA" dirty="0" err="1" smtClean="0"/>
              <a:t>Tsawout</a:t>
            </a:r>
            <a:r>
              <a:rPr lang="en-CA" dirty="0" smtClean="0"/>
              <a:t>, </a:t>
            </a:r>
            <a:r>
              <a:rPr lang="en-CA" dirty="0" err="1" smtClean="0"/>
              <a:t>Tsartlip</a:t>
            </a:r>
            <a:r>
              <a:rPr lang="en-CA" dirty="0" smtClean="0"/>
              <a:t>, </a:t>
            </a:r>
            <a:r>
              <a:rPr lang="en-CA" dirty="0" err="1" smtClean="0"/>
              <a:t>Tseycum</a:t>
            </a:r>
            <a:r>
              <a:rPr lang="en-CA" dirty="0" smtClean="0"/>
              <a:t>, </a:t>
            </a:r>
            <a:r>
              <a:rPr lang="en-CA" dirty="0" err="1" smtClean="0"/>
              <a:t>Pauquachin</a:t>
            </a:r>
            <a:endParaRPr lang="en-CA" dirty="0" smtClean="0"/>
          </a:p>
          <a:p>
            <a:r>
              <a:rPr lang="en-CA" dirty="0" smtClean="0"/>
              <a:t>SNSP</a:t>
            </a:r>
          </a:p>
          <a:p>
            <a:r>
              <a:rPr lang="en-CA" dirty="0" smtClean="0"/>
              <a:t>Sidney RCMP</a:t>
            </a:r>
          </a:p>
          <a:p>
            <a:r>
              <a:rPr lang="en-CA" dirty="0" smtClean="0"/>
              <a:t>VIHA</a:t>
            </a:r>
          </a:p>
          <a:p>
            <a:r>
              <a:rPr lang="en-CA" dirty="0" smtClean="0"/>
              <a:t>And many more!!</a:t>
            </a:r>
            <a:endParaRPr lang="en-CA" dirty="0" smtClean="0"/>
          </a:p>
        </p:txBody>
      </p:sp>
    </p:spTree>
  </p:cSld>
  <p:clrMapOvr>
    <a:masterClrMapping/>
  </p:clrMapOvr>
  <p:transition spd="slow">
    <p:wheel spokes="1"/>
    <p:sndAc>
      <p:stSnd>
        <p:snd r:embed="rId2" name="applause.wav" builtIn="1"/>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 have not yet had an evaluation!!</a:t>
            </a:r>
            <a:endParaRPr lang="en-CA" dirty="0"/>
          </a:p>
        </p:txBody>
      </p:sp>
      <p:sp>
        <p:nvSpPr>
          <p:cNvPr id="3" name="Content Placeholder 2"/>
          <p:cNvSpPr>
            <a:spLocks noGrp="1"/>
          </p:cNvSpPr>
          <p:nvPr>
            <p:ph idx="1"/>
          </p:nvPr>
        </p:nvSpPr>
        <p:spPr/>
        <p:txBody>
          <a:bodyPr/>
          <a:lstStyle/>
          <a:p>
            <a:r>
              <a:rPr lang="en-CA" dirty="0" smtClean="0"/>
              <a:t>If we </a:t>
            </a:r>
            <a:r>
              <a:rPr lang="en-CA" dirty="0" err="1" smtClean="0"/>
              <a:t>wanna</a:t>
            </a:r>
            <a:r>
              <a:rPr lang="en-CA" dirty="0" smtClean="0"/>
              <a:t> improve...how are we going to do this? Try harder? </a:t>
            </a:r>
            <a:r>
              <a:rPr lang="en-CA" dirty="0" err="1" smtClean="0"/>
              <a:t>Lol</a:t>
            </a:r>
            <a:r>
              <a:rPr lang="en-CA" dirty="0" smtClean="0"/>
              <a:t>  </a:t>
            </a:r>
          </a:p>
          <a:p>
            <a:r>
              <a:rPr lang="en-CA" dirty="0" smtClean="0"/>
              <a:t>I would love an impartial party to evaluate our team and our individual strengths and weaknesses!!</a:t>
            </a:r>
          </a:p>
          <a:p>
            <a:r>
              <a:rPr lang="en-CA" dirty="0" smtClean="0"/>
              <a:t> </a:t>
            </a:r>
            <a:endParaRPr lang="en-CA" dirty="0"/>
          </a:p>
        </p:txBody>
      </p:sp>
    </p:spTree>
  </p:cSld>
  <p:clrMapOvr>
    <a:masterClrMapping/>
  </p:clrMapOvr>
  <p:transition spd="slow">
    <p:wheel spokes="1"/>
    <p:sndAc>
      <p:stSnd>
        <p:snd r:embed="rId2" name="applause.wav" builtIn="1"/>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Suggestions?</a:t>
            </a:r>
            <a:endParaRPr lang="en-CA" dirty="0"/>
          </a:p>
        </p:txBody>
      </p:sp>
      <p:sp>
        <p:nvSpPr>
          <p:cNvPr id="3" name="Content Placeholder 2"/>
          <p:cNvSpPr>
            <a:spLocks noGrp="1"/>
          </p:cNvSpPr>
          <p:nvPr>
            <p:ph idx="1"/>
          </p:nvPr>
        </p:nvSpPr>
        <p:spPr/>
        <p:txBody>
          <a:bodyPr/>
          <a:lstStyle/>
          <a:p>
            <a:r>
              <a:rPr lang="en-CA" dirty="0" smtClean="0"/>
              <a:t>We are community driven and community based. </a:t>
            </a:r>
          </a:p>
          <a:p>
            <a:r>
              <a:rPr lang="en-CA" dirty="0" smtClean="0"/>
              <a:t>This program is for the use and benefit for all of us so Suggestions are welcome </a:t>
            </a:r>
            <a:endParaRPr lang="en-CA" dirty="0"/>
          </a:p>
        </p:txBody>
      </p:sp>
    </p:spTree>
  </p:cSld>
  <p:clrMapOvr>
    <a:masterClrMapping/>
  </p:clrMapOvr>
  <p:transition spd="slow">
    <p:wheel spokes="1"/>
    <p:sndAc>
      <p:stSnd>
        <p:snd r:embed="rId2" name="applause.wav" builtIn="1"/>
      </p:st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Shhhhhh</a:t>
            </a:r>
            <a:r>
              <a:rPr lang="en-CA" dirty="0" smtClean="0"/>
              <a:t>...... :-) </a:t>
            </a:r>
            <a:endParaRPr lang="en-CA" dirty="0"/>
          </a:p>
        </p:txBody>
      </p:sp>
      <p:sp>
        <p:nvSpPr>
          <p:cNvPr id="3" name="Content Placeholder 2"/>
          <p:cNvSpPr>
            <a:spLocks noGrp="1"/>
          </p:cNvSpPr>
          <p:nvPr>
            <p:ph idx="1"/>
          </p:nvPr>
        </p:nvSpPr>
        <p:spPr/>
        <p:txBody>
          <a:bodyPr/>
          <a:lstStyle/>
          <a:p>
            <a:r>
              <a:rPr lang="en-CA" dirty="0" smtClean="0"/>
              <a:t>Gun Safety Day </a:t>
            </a:r>
          </a:p>
          <a:p>
            <a:r>
              <a:rPr lang="en-CA" dirty="0" smtClean="0"/>
              <a:t>In partnership with Sidney RCMP, Central </a:t>
            </a:r>
            <a:r>
              <a:rPr lang="en-CA" dirty="0" err="1" smtClean="0"/>
              <a:t>Saanich</a:t>
            </a:r>
            <a:r>
              <a:rPr lang="en-CA" dirty="0" smtClean="0"/>
              <a:t> Police, Gathering Strength and DND?</a:t>
            </a:r>
          </a:p>
          <a:p>
            <a:endParaRPr lang="en-CA" dirty="0"/>
          </a:p>
        </p:txBody>
      </p:sp>
    </p:spTree>
  </p:cSld>
  <p:clrMapOvr>
    <a:masterClrMapping/>
  </p:clrMapOvr>
  <p:transition spd="slow">
    <p:wheel spokes="1"/>
    <p:sndAc>
      <p:stSnd>
        <p:snd r:embed="rId2" name="applause.wav" builtIn="1"/>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About Our Logo</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The Gathering Strength team is thankful to Master artist Perry </a:t>
            </a:r>
            <a:r>
              <a:rPr lang="en-CA" dirty="0" err="1" smtClean="0"/>
              <a:t>Lafortune</a:t>
            </a:r>
            <a:r>
              <a:rPr lang="en-CA" dirty="0" smtClean="0"/>
              <a:t> of WSANEC for his donation to the organisation and cause.</a:t>
            </a:r>
          </a:p>
          <a:p>
            <a:endParaRPr lang="en-CA" dirty="0" smtClean="0"/>
          </a:p>
          <a:p>
            <a:r>
              <a:rPr lang="en-CA" dirty="0" smtClean="0"/>
              <a:t>The Beautifully crafted WSANEC Guardian protects the House of the WIL,NEW people. We are both indebted and honoured to our guardians, yet understand our role to help our families during their time of need. </a:t>
            </a:r>
          </a:p>
          <a:p>
            <a:pPr>
              <a:buNone/>
            </a:pPr>
            <a:r>
              <a:rPr lang="en-CA" dirty="0" smtClean="0"/>
              <a:t> </a:t>
            </a:r>
            <a:endParaRPr lang="en-CA" dirty="0"/>
          </a:p>
        </p:txBody>
      </p:sp>
    </p:spTree>
  </p:cSld>
  <p:clrMapOvr>
    <a:masterClrMapping/>
  </p:clrMapOvr>
  <p:transition spd="slow">
    <p:wheel spokes="1"/>
    <p:sndAc>
      <p:stSnd>
        <p:snd r:embed="rId2" name="applause.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Niagra</a:t>
            </a:r>
            <a:r>
              <a:rPr lang="en-CA" dirty="0" smtClean="0"/>
              <a:t> Falls 2012</a:t>
            </a:r>
            <a:endParaRPr lang="en-CA" dirty="0"/>
          </a:p>
        </p:txBody>
      </p:sp>
      <p:pic>
        <p:nvPicPr>
          <p:cNvPr id="5" name="Picture Placeholder 4" descr="Becky_1073.jpg"/>
          <p:cNvPicPr>
            <a:picLocks noGrp="1" noChangeAspect="1"/>
          </p:cNvPicPr>
          <p:nvPr>
            <p:ph type="pic" idx="1"/>
          </p:nvPr>
        </p:nvPicPr>
        <p:blipFill>
          <a:blip r:embed="rId3" cstate="print"/>
          <a:srcRect l="7494" t="-6804" r="12627" b="-4886"/>
          <a:stretch>
            <a:fillRect/>
          </a:stretch>
        </p:blipFill>
        <p:spPr>
          <a:xfrm rot="5400000">
            <a:off x="1928806" y="-142889"/>
            <a:ext cx="5857893" cy="6143669"/>
          </a:xfrm>
        </p:spPr>
      </p:pic>
      <p:sp>
        <p:nvSpPr>
          <p:cNvPr id="4" name="Text Placeholder 3"/>
          <p:cNvSpPr>
            <a:spLocks noGrp="1"/>
          </p:cNvSpPr>
          <p:nvPr>
            <p:ph type="body" sz="half" idx="2"/>
          </p:nvPr>
        </p:nvSpPr>
        <p:spPr/>
        <p:txBody>
          <a:bodyPr/>
          <a:lstStyle/>
          <a:p>
            <a:r>
              <a:rPr lang="en-CA" dirty="0" smtClean="0"/>
              <a:t>Gathering Strength Team at CASP 2012</a:t>
            </a:r>
            <a:endParaRPr lang="en-CA" dirty="0"/>
          </a:p>
        </p:txBody>
      </p:sp>
    </p:spTree>
  </p:cSld>
  <p:clrMapOvr>
    <a:masterClrMapping/>
  </p:clrMapOvr>
  <p:transition spd="slow">
    <p:wheel spokes="1"/>
    <p:sndAc>
      <p:stSnd>
        <p:snd r:embed="rId2" name="applause.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Our strength is still building. </a:t>
            </a:r>
            <a:endParaRPr lang="en-CA" dirty="0"/>
          </a:p>
        </p:txBody>
      </p:sp>
      <p:sp>
        <p:nvSpPr>
          <p:cNvPr id="3" name="Content Placeholder 2"/>
          <p:cNvSpPr>
            <a:spLocks noGrp="1"/>
          </p:cNvSpPr>
          <p:nvPr>
            <p:ph idx="1"/>
          </p:nvPr>
        </p:nvSpPr>
        <p:spPr/>
        <p:txBody>
          <a:bodyPr>
            <a:normAutofit fontScale="92500"/>
          </a:bodyPr>
          <a:lstStyle/>
          <a:p>
            <a:r>
              <a:rPr lang="en-CA" dirty="0" smtClean="0"/>
              <a:t>We have every intention of carrying on the work of our ancestors with this vitally important work for the people of WSANEC.</a:t>
            </a:r>
          </a:p>
          <a:p>
            <a:r>
              <a:rPr lang="en-CA" dirty="0" smtClean="0"/>
              <a:t>Our Goals are to contribute to the physical, mental, emotional and spiritual health and wellness of our communities in a holistic way and in a culturally sensitive manner.</a:t>
            </a:r>
          </a:p>
          <a:p>
            <a:r>
              <a:rPr lang="en-CA" dirty="0" smtClean="0"/>
              <a:t>There is ALWAYS something to learn, there is ALWAYS opportunity to contribute.  </a:t>
            </a:r>
          </a:p>
          <a:p>
            <a:pPr>
              <a:buNone/>
            </a:pPr>
            <a:endParaRPr lang="en-CA" dirty="0"/>
          </a:p>
        </p:txBody>
      </p:sp>
    </p:spTree>
  </p:cSld>
  <p:clrMapOvr>
    <a:masterClrMapping/>
  </p:clrMapOvr>
  <p:transition spd="slow">
    <p:wheel spokes="1"/>
    <p:sndAc>
      <p:stSnd>
        <p:snd r:embed="rId2" name="applause.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Our losses-Suicide Prevention and awareness</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Each of us has experienced extremely difficult life changing losses that we chose to use as inspiration and a source of healing. </a:t>
            </a:r>
          </a:p>
          <a:p>
            <a:r>
              <a:rPr lang="en-CA" dirty="0" smtClean="0"/>
              <a:t>“one is too many’</a:t>
            </a:r>
          </a:p>
          <a:p>
            <a:r>
              <a:rPr lang="en-CA" dirty="0" smtClean="0"/>
              <a:t>‘One and done’ approach isn`t the way</a:t>
            </a:r>
          </a:p>
          <a:p>
            <a:r>
              <a:rPr lang="en-CA" dirty="0" smtClean="0"/>
              <a:t>Support will be limited and opposition will be common. ``Those not for us, are usually against us.....``WLM </a:t>
            </a:r>
            <a:r>
              <a:rPr lang="en-CA" dirty="0" err="1" smtClean="0"/>
              <a:t>april</a:t>
            </a:r>
            <a:r>
              <a:rPr lang="en-CA" dirty="0" smtClean="0"/>
              <a:t> 2012</a:t>
            </a:r>
          </a:p>
          <a:p>
            <a:r>
              <a:rPr lang="en-CA" dirty="0" smtClean="0"/>
              <a:t>Unity and collaboration is needed to achieve success.</a:t>
            </a:r>
            <a:endParaRPr lang="en-CA" dirty="0"/>
          </a:p>
        </p:txBody>
      </p:sp>
    </p:spTree>
  </p:cSld>
  <p:clrMapOvr>
    <a:masterClrMapping/>
  </p:clrMapOvr>
  <p:transition spd="slow">
    <p:wheel spokes="1"/>
    <p:sndAc>
      <p:stSnd>
        <p:snd r:embed="rId2" name="applause.wav" builtIn="1"/>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Our successes-”What We have done”</a:t>
            </a:r>
            <a:br>
              <a:rPr lang="en-CA" dirty="0" smtClean="0"/>
            </a:br>
            <a:endParaRPr lang="en-CA" dirty="0"/>
          </a:p>
        </p:txBody>
      </p:sp>
      <p:sp>
        <p:nvSpPr>
          <p:cNvPr id="3" name="Content Placeholder 2"/>
          <p:cNvSpPr>
            <a:spLocks noGrp="1"/>
          </p:cNvSpPr>
          <p:nvPr>
            <p:ph idx="1"/>
          </p:nvPr>
        </p:nvSpPr>
        <p:spPr>
          <a:xfrm>
            <a:off x="457200" y="1357298"/>
            <a:ext cx="8229600" cy="5097510"/>
          </a:xfrm>
        </p:spPr>
        <p:txBody>
          <a:bodyPr>
            <a:normAutofit/>
          </a:bodyPr>
          <a:lstStyle/>
          <a:p>
            <a:r>
              <a:rPr lang="en-CA" dirty="0" smtClean="0"/>
              <a:t>The Community dinner- May 2012 Annual Event</a:t>
            </a:r>
          </a:p>
          <a:p>
            <a:endParaRPr lang="en-CA" dirty="0" smtClean="0"/>
          </a:p>
          <a:p>
            <a:endParaRPr lang="en-CA" dirty="0"/>
          </a:p>
        </p:txBody>
      </p:sp>
      <p:pic>
        <p:nvPicPr>
          <p:cNvPr id="5" name="Picture 2" descr="D:\Gathering Photos\IMG_0035.JPG"/>
          <p:cNvPicPr>
            <a:picLocks noChangeAspect="1" noChangeArrowheads="1"/>
          </p:cNvPicPr>
          <p:nvPr/>
        </p:nvPicPr>
        <p:blipFill>
          <a:blip r:embed="rId3" cstate="print"/>
          <a:srcRect/>
          <a:stretch>
            <a:fillRect/>
          </a:stretch>
        </p:blipFill>
        <p:spPr bwMode="auto">
          <a:xfrm>
            <a:off x="714348" y="2285992"/>
            <a:ext cx="8001056" cy="4572008"/>
          </a:xfrm>
          <a:prstGeom prst="rect">
            <a:avLst/>
          </a:prstGeom>
          <a:noFill/>
        </p:spPr>
      </p:pic>
    </p:spTree>
  </p:cSld>
  <p:clrMapOvr>
    <a:masterClrMapping/>
  </p:clrMapOvr>
  <p:transition spd="slow">
    <p:wheel spokes="1"/>
    <p:sndAc>
      <p:stSnd>
        <p:snd r:embed="rId2" name="applause.wav" builtIn="1"/>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Our challenges for the event</a:t>
            </a:r>
            <a:endParaRPr lang="en-CA" dirty="0"/>
          </a:p>
        </p:txBody>
      </p:sp>
      <p:sp>
        <p:nvSpPr>
          <p:cNvPr id="3" name="Content Placeholder 2"/>
          <p:cNvSpPr>
            <a:spLocks noGrp="1"/>
          </p:cNvSpPr>
          <p:nvPr>
            <p:ph idx="1"/>
          </p:nvPr>
        </p:nvSpPr>
        <p:spPr/>
        <p:txBody>
          <a:bodyPr/>
          <a:lstStyle/>
          <a:p>
            <a:r>
              <a:rPr lang="en-CA" dirty="0" smtClean="0"/>
              <a:t>Money</a:t>
            </a:r>
          </a:p>
          <a:p>
            <a:r>
              <a:rPr lang="en-CA" dirty="0" smtClean="0"/>
              <a:t>Timing</a:t>
            </a:r>
          </a:p>
          <a:p>
            <a:r>
              <a:rPr lang="en-CA" dirty="0" smtClean="0"/>
              <a:t>Strength</a:t>
            </a:r>
          </a:p>
          <a:p>
            <a:r>
              <a:rPr lang="en-CA" dirty="0" smtClean="0"/>
              <a:t>Support</a:t>
            </a:r>
          </a:p>
          <a:p>
            <a:r>
              <a:rPr lang="en-CA" dirty="0" smtClean="0"/>
              <a:t>Guidance</a:t>
            </a:r>
          </a:p>
          <a:p>
            <a:r>
              <a:rPr lang="en-CA" dirty="0" smtClean="0"/>
              <a:t>Traditional Belief</a:t>
            </a:r>
          </a:p>
          <a:p>
            <a:r>
              <a:rPr lang="en-CA" dirty="0" smtClean="0"/>
              <a:t>Capacity</a:t>
            </a:r>
          </a:p>
          <a:p>
            <a:r>
              <a:rPr lang="en-CA" dirty="0" smtClean="0"/>
              <a:t>Political unity </a:t>
            </a:r>
          </a:p>
          <a:p>
            <a:endParaRPr lang="en-CA" dirty="0"/>
          </a:p>
        </p:txBody>
      </p:sp>
    </p:spTree>
  </p:cSld>
  <p:clrMapOvr>
    <a:masterClrMapping/>
  </p:clrMapOvr>
  <p:transition spd="slow">
    <p:wheel spokes="1"/>
    <p:sndAc>
      <p:stSnd>
        <p:snd r:embed="rId2" name="applause.wav" builtIn="1"/>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1019</TotalTime>
  <Words>956</Words>
  <Application>Microsoft Office PowerPoint</Application>
  <PresentationFormat>On-screen Show (4:3)</PresentationFormat>
  <Paragraphs>134</Paragraphs>
  <Slides>39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Verve</vt:lpstr>
      <vt:lpstr>Acrobat Document</vt:lpstr>
      <vt:lpstr>Gathering Strength Initiative</vt:lpstr>
      <vt:lpstr>The HUB</vt:lpstr>
      <vt:lpstr>Gathering Strength LOGO </vt:lpstr>
      <vt:lpstr>About Our Logo</vt:lpstr>
      <vt:lpstr>Niagra Falls 2012</vt:lpstr>
      <vt:lpstr>Our strength is still building. </vt:lpstr>
      <vt:lpstr>Our losses-Suicide Prevention and awareness</vt:lpstr>
      <vt:lpstr>Our successes-”What We have done” </vt:lpstr>
      <vt:lpstr>Our challenges for the event</vt:lpstr>
      <vt:lpstr>What We have done-Media Attention-CTV  </vt:lpstr>
      <vt:lpstr>Our successes, lessons. </vt:lpstr>
      <vt:lpstr>Our Successes Cont’d</vt:lpstr>
      <vt:lpstr>What were doing now</vt:lpstr>
      <vt:lpstr>One of our ideas</vt:lpstr>
      <vt:lpstr>More  plans</vt:lpstr>
      <vt:lpstr>More Ideas In Action</vt:lpstr>
      <vt:lpstr>How  can we help you??</vt:lpstr>
      <vt:lpstr>Our Hopes</vt:lpstr>
      <vt:lpstr>Our strength</vt:lpstr>
      <vt:lpstr>Our Dreams</vt:lpstr>
      <vt:lpstr>Our passion</vt:lpstr>
      <vt:lpstr>Its up to you</vt:lpstr>
      <vt:lpstr>The Road to N.a.i.g.</vt:lpstr>
      <vt:lpstr> Whats Coming</vt:lpstr>
      <vt:lpstr> Gathering Strength WSANEC Games</vt:lpstr>
      <vt:lpstr>Lacrosse with the 6 nations</vt:lpstr>
      <vt:lpstr>A Gathering Strength APP</vt:lpstr>
      <vt:lpstr>Trauma  outreach team</vt:lpstr>
      <vt:lpstr>athlete recognition dinner</vt:lpstr>
      <vt:lpstr>Asist training</vt:lpstr>
      <vt:lpstr>Presentations winnipeg</vt:lpstr>
      <vt:lpstr>Interactive workshop</vt:lpstr>
      <vt:lpstr>Youth Group Creation</vt:lpstr>
      <vt:lpstr> Our Camp demographics</vt:lpstr>
      <vt:lpstr>We need a list of places to present</vt:lpstr>
      <vt:lpstr>Partners </vt:lpstr>
      <vt:lpstr>We have not yet had an evaluation!!</vt:lpstr>
      <vt:lpstr>Suggestions?</vt:lpstr>
      <vt:lpstr>Shhhhhh......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Gathering Strength Initiative</dc:title>
  <dc:creator>Will Morris</dc:creator>
  <cp:lastModifiedBy>Will Morris</cp:lastModifiedBy>
  <cp:revision>11</cp:revision>
  <dcterms:created xsi:type="dcterms:W3CDTF">2012-10-31T02:15:20Z</dcterms:created>
  <dcterms:modified xsi:type="dcterms:W3CDTF">2012-11-28T17:38:06Z</dcterms:modified>
</cp:coreProperties>
</file>