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5"/>
  </p:notesMasterIdLst>
  <p:sldIdLst>
    <p:sldId id="256" r:id="rId2"/>
    <p:sldId id="270" r:id="rId3"/>
    <p:sldId id="257" r:id="rId4"/>
    <p:sldId id="273" r:id="rId5"/>
    <p:sldId id="293" r:id="rId6"/>
    <p:sldId id="268" r:id="rId7"/>
    <p:sldId id="308" r:id="rId8"/>
    <p:sldId id="310" r:id="rId9"/>
    <p:sldId id="311" r:id="rId10"/>
    <p:sldId id="272" r:id="rId11"/>
    <p:sldId id="309" r:id="rId12"/>
    <p:sldId id="271" r:id="rId13"/>
    <p:sldId id="286" r:id="rId14"/>
    <p:sldId id="289" r:id="rId15"/>
    <p:sldId id="288" r:id="rId16"/>
    <p:sldId id="291" r:id="rId17"/>
    <p:sldId id="276" r:id="rId18"/>
    <p:sldId id="264" r:id="rId19"/>
    <p:sldId id="259" r:id="rId20"/>
    <p:sldId id="301" r:id="rId21"/>
    <p:sldId id="260" r:id="rId22"/>
    <p:sldId id="261" r:id="rId23"/>
    <p:sldId id="262" r:id="rId24"/>
    <p:sldId id="263" r:id="rId25"/>
    <p:sldId id="266" r:id="rId26"/>
    <p:sldId id="265" r:id="rId27"/>
    <p:sldId id="303" r:id="rId28"/>
    <p:sldId id="258" r:id="rId29"/>
    <p:sldId id="284" r:id="rId30"/>
    <p:sldId id="285" r:id="rId31"/>
    <p:sldId id="277" r:id="rId32"/>
    <p:sldId id="278" r:id="rId33"/>
    <p:sldId id="294" r:id="rId34"/>
    <p:sldId id="304" r:id="rId35"/>
    <p:sldId id="295" r:id="rId36"/>
    <p:sldId id="296" r:id="rId37"/>
    <p:sldId id="298" r:id="rId38"/>
    <p:sldId id="299" r:id="rId39"/>
    <p:sldId id="297" r:id="rId40"/>
    <p:sldId id="305" r:id="rId41"/>
    <p:sldId id="300" r:id="rId42"/>
    <p:sldId id="280" r:id="rId43"/>
    <p:sldId id="279" r:id="rId44"/>
    <p:sldId id="281" r:id="rId45"/>
    <p:sldId id="290" r:id="rId46"/>
    <p:sldId id="282" r:id="rId47"/>
    <p:sldId id="306" r:id="rId48"/>
    <p:sldId id="274" r:id="rId49"/>
    <p:sldId id="302" r:id="rId50"/>
    <p:sldId id="283" r:id="rId51"/>
    <p:sldId id="287" r:id="rId52"/>
    <p:sldId id="275" r:id="rId53"/>
    <p:sldId id="30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6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C4EAD5-8933-4416-B02A-C8949CCD12B1}" type="datetimeFigureOut">
              <a:rPr lang="en-US" smtClean="0"/>
              <a:pPr/>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316AAA-64F3-49D7-93FC-B35DB1A1819E}" type="slidenum">
              <a:rPr lang="en-US" smtClean="0"/>
              <a:pPr/>
              <a:t>‹#›</a:t>
            </a:fld>
            <a:endParaRPr lang="en-US"/>
          </a:p>
        </p:txBody>
      </p:sp>
    </p:spTree>
    <p:extLst>
      <p:ext uri="{BB962C8B-B14F-4D97-AF65-F5344CB8AC3E}">
        <p14:creationId xmlns:p14="http://schemas.microsoft.com/office/powerpoint/2010/main" val="103759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F46784-48D8-41FA-A2A0-D131DB5C9ECA}"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AE609E2-1E23-4802-8356-955BA3509A2E}" type="datetimeFigureOut">
              <a:rPr lang="en-US" smtClean="0"/>
              <a:pPr/>
              <a:t>1/22/2014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D88CDC5-75E0-409A-B070-5D22B56574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E609E2-1E23-4802-8356-955BA3509A2E}" type="datetimeFigureOut">
              <a:rPr lang="en-US" smtClean="0"/>
              <a:pPr/>
              <a:t>1/22/2014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88CDC5-75E0-409A-B070-5D22B56574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E609E2-1E23-4802-8356-955BA3509A2E}" type="datetimeFigureOut">
              <a:rPr lang="en-US" smtClean="0"/>
              <a:pPr/>
              <a:t>1/22/2014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88CDC5-75E0-409A-B070-5D22B56574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E609E2-1E23-4802-8356-955BA3509A2E}" type="datetimeFigureOut">
              <a:rPr lang="en-US" smtClean="0"/>
              <a:pPr/>
              <a:t>1/22/2014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88CDC5-75E0-409A-B070-5D22B565743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AE609E2-1E23-4802-8356-955BA3509A2E}" type="datetimeFigureOut">
              <a:rPr lang="en-US" smtClean="0"/>
              <a:pPr/>
              <a:t>1/22/2014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88CDC5-75E0-409A-B070-5D22B565743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AE609E2-1E23-4802-8356-955BA3509A2E}" type="datetimeFigureOut">
              <a:rPr lang="en-US" smtClean="0"/>
              <a:pPr/>
              <a:t>1/22/2014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88CDC5-75E0-409A-B070-5D22B565743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AE609E2-1E23-4802-8356-955BA3509A2E}" type="datetimeFigureOut">
              <a:rPr lang="en-US" smtClean="0"/>
              <a:pPr/>
              <a:t>1/22/2014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D88CDC5-75E0-409A-B070-5D22B56574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AE609E2-1E23-4802-8356-955BA3509A2E}" type="datetimeFigureOut">
              <a:rPr lang="en-US" smtClean="0"/>
              <a:pPr/>
              <a:t>1/22/2014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D88CDC5-75E0-409A-B070-5D22B565743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AE609E2-1E23-4802-8356-955BA3509A2E}" type="datetimeFigureOut">
              <a:rPr lang="en-US" smtClean="0"/>
              <a:pPr/>
              <a:t>1/22/2014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D88CDC5-75E0-409A-B070-5D22B56574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AE609E2-1E23-4802-8356-955BA3509A2E}" type="datetimeFigureOut">
              <a:rPr lang="en-US" smtClean="0"/>
              <a:pPr/>
              <a:t>1/22/2014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88CDC5-75E0-409A-B070-5D22B56574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AE609E2-1E23-4802-8356-955BA3509A2E}" type="datetimeFigureOut">
              <a:rPr lang="en-US" smtClean="0"/>
              <a:pPr/>
              <a:t>1/22/2014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D88CDC5-75E0-409A-B070-5D22B565743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AE609E2-1E23-4802-8356-955BA3509A2E}" type="datetimeFigureOut">
              <a:rPr lang="en-US" smtClean="0"/>
              <a:pPr/>
              <a:t>1/22/2014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D88CDC5-75E0-409A-B070-5D22B56574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Nenqayni Wellness Centre Society </a:t>
            </a:r>
            <a:endPar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685800" y="3611606"/>
            <a:ext cx="7772400" cy="1493793"/>
          </a:xfrm>
        </p:spPr>
        <p:txBody>
          <a:bodyPr>
            <a:normAutofit fontScale="85000" lnSpcReduction="10000"/>
          </a:bodyPr>
          <a:lstStyle/>
          <a:p>
            <a:r>
              <a:rPr lang="en-US" sz="2800" b="1" dirty="0" smtClean="0">
                <a:solidFill>
                  <a:schemeClr val="accent1">
                    <a:lumMod val="50000"/>
                  </a:schemeClr>
                </a:solidFill>
                <a:latin typeface="Lucida Calligraphy" pitchFamily="66" charset="0"/>
              </a:rPr>
              <a:t>Statement of Purpose:</a:t>
            </a:r>
          </a:p>
          <a:p>
            <a:r>
              <a:rPr lang="en-US" sz="2800" b="1" dirty="0" smtClean="0">
                <a:solidFill>
                  <a:schemeClr val="accent1">
                    <a:lumMod val="50000"/>
                  </a:schemeClr>
                </a:solidFill>
                <a:latin typeface="Lucida Calligraphy" pitchFamily="66" charset="0"/>
              </a:rPr>
              <a:t>Provide holistic healing to First Nations and Inuit youth, families, and communities in a safe and secure environment.</a:t>
            </a:r>
            <a:endParaRPr lang="en-US" b="1" dirty="0">
              <a:solidFill>
                <a:schemeClr val="accent1">
                  <a:lumMod val="50000"/>
                </a:schemeClr>
              </a:solidFill>
            </a:endParaRPr>
          </a:p>
        </p:txBody>
      </p:sp>
      <p:pic>
        <p:nvPicPr>
          <p:cNvPr id="4" name="Picture 3"/>
          <p:cNvPicPr/>
          <p:nvPr/>
        </p:nvPicPr>
        <p:blipFill>
          <a:blip r:embed="rId2" cstate="print"/>
          <a:srcRect/>
          <a:stretch>
            <a:fillRect/>
          </a:stretch>
        </p:blipFill>
        <p:spPr bwMode="auto">
          <a:xfrm>
            <a:off x="381000" y="304800"/>
            <a:ext cx="2362200" cy="2514600"/>
          </a:xfrm>
          <a:prstGeom prst="rect">
            <a:avLst/>
          </a:prstGeom>
          <a:noFill/>
          <a:ln w="9525">
            <a:noFill/>
            <a:miter lim="800000"/>
            <a:headEnd/>
            <a:tailEnd/>
          </a:ln>
        </p:spPr>
      </p:pic>
      <p:sp>
        <p:nvSpPr>
          <p:cNvPr id="5" name="TextBox 4"/>
          <p:cNvSpPr txBox="1"/>
          <p:nvPr/>
        </p:nvSpPr>
        <p:spPr>
          <a:xfrm>
            <a:off x="1981200" y="5715000"/>
            <a:ext cx="5105400" cy="553998"/>
          </a:xfrm>
          <a:prstGeom prst="rect">
            <a:avLst/>
          </a:prstGeom>
          <a:noFill/>
        </p:spPr>
        <p:txBody>
          <a:bodyPr wrap="square" rtlCol="0">
            <a:spAutoFit/>
          </a:bodyPr>
          <a:lstStyle/>
          <a:p>
            <a:pPr algn="ctr"/>
            <a:r>
              <a:rPr lang="en-US" sz="3000" b="1" dirty="0" smtClean="0">
                <a:solidFill>
                  <a:schemeClr val="bg2">
                    <a:lumMod val="10000"/>
                  </a:schemeClr>
                </a:solidFill>
              </a:rPr>
              <a:t>www.nenqayni.com</a:t>
            </a:r>
            <a:endParaRPr lang="en-US" sz="3000" b="1" dirty="0">
              <a:solidFill>
                <a:schemeClr val="bg2">
                  <a:lumMod val="1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229600" cy="4800600"/>
          </a:xfrm>
        </p:spPr>
        <p:txBody>
          <a:bodyPr/>
          <a:lstStyle/>
          <a:p>
            <a:r>
              <a:rPr lang="en-US" dirty="0" smtClean="0"/>
              <a:t>Clinical staff are certified by the Canadian Council of Professional Certification and receive ongoing training relating to their positions and as required by accreditation and licensing.</a:t>
            </a:r>
          </a:p>
          <a:p>
            <a:pPr>
              <a:buNone/>
            </a:pPr>
            <a:endParaRPr lang="en-US" dirty="0" smtClean="0"/>
          </a:p>
          <a:p>
            <a:r>
              <a:rPr lang="en-US" dirty="0" smtClean="0"/>
              <a:t>All staff must: meet minimum training requirements, have 3 years sober living, clean criminal record check, drivers abstract check, ethics and confidentiality requirements.</a:t>
            </a:r>
          </a:p>
          <a:p>
            <a:endParaRPr lang="en-US" dirty="0"/>
          </a:p>
        </p:txBody>
      </p:sp>
      <p:sp>
        <p:nvSpPr>
          <p:cNvPr id="3" name="Title 2"/>
          <p:cNvSpPr>
            <a:spLocks noGrp="1"/>
          </p:cNvSpPr>
          <p:nvPr>
            <p:ph type="title"/>
          </p:nvPr>
        </p:nvSpPr>
        <p:spPr/>
        <p:txBody>
          <a:bodyPr>
            <a:normAutofit fontScale="90000"/>
          </a:bodyPr>
          <a:lstStyle/>
          <a:p>
            <a:pPr algn="ctr"/>
            <a:r>
              <a:rPr lang="en-US" dirty="0" smtClean="0"/>
              <a:t>Treatment Centre Operations:</a:t>
            </a:r>
            <a:br>
              <a:rPr lang="en-US" dirty="0" smtClean="0"/>
            </a:br>
            <a:r>
              <a:rPr lang="en-US" dirty="0" smtClean="0"/>
              <a:t>Staffing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lnSpcReduction="10000"/>
          </a:bodyPr>
          <a:lstStyle/>
          <a:p>
            <a:pPr>
              <a:buNone/>
            </a:pPr>
            <a:r>
              <a:rPr lang="en-US" dirty="0" smtClean="0"/>
              <a:t>All of Nenqayni’s staff receive regular training in the following areas: </a:t>
            </a:r>
          </a:p>
          <a:p>
            <a:pPr marL="624078" indent="-514350">
              <a:buFont typeface="+mj-lt"/>
              <a:buAutoNum type="arabicPeriod"/>
            </a:pPr>
            <a:r>
              <a:rPr lang="en-US" sz="2400" dirty="0" smtClean="0"/>
              <a:t>Medication Administration</a:t>
            </a:r>
          </a:p>
          <a:p>
            <a:pPr marL="624078" indent="-514350">
              <a:buFont typeface="+mj-lt"/>
              <a:buAutoNum type="arabicPeriod"/>
            </a:pPr>
            <a:r>
              <a:rPr lang="en-US" sz="2400" dirty="0" smtClean="0"/>
              <a:t>Self Harm Awareness and Intervention </a:t>
            </a:r>
          </a:p>
          <a:p>
            <a:pPr marL="624078" indent="-514350">
              <a:buFont typeface="+mj-lt"/>
              <a:buAutoNum type="arabicPeriod"/>
            </a:pPr>
            <a:r>
              <a:rPr lang="en-US" sz="2400" dirty="0" smtClean="0"/>
              <a:t>Applied Suicide Intervention Skills </a:t>
            </a:r>
          </a:p>
          <a:p>
            <a:pPr marL="624078" indent="-514350">
              <a:buFont typeface="+mj-lt"/>
              <a:buAutoNum type="arabicPeriod"/>
            </a:pPr>
            <a:r>
              <a:rPr lang="en-US" sz="2400" dirty="0" smtClean="0"/>
              <a:t>Non-Violent Crisis Intervention</a:t>
            </a:r>
          </a:p>
          <a:p>
            <a:pPr marL="624078" indent="-514350">
              <a:buFont typeface="+mj-lt"/>
              <a:buAutoNum type="arabicPeriod"/>
            </a:pPr>
            <a:r>
              <a:rPr lang="en-US" sz="2400" dirty="0" smtClean="0"/>
              <a:t>Data and Outcome Collection</a:t>
            </a:r>
          </a:p>
          <a:p>
            <a:pPr marL="624078" indent="-514350">
              <a:buFont typeface="+mj-lt"/>
              <a:buAutoNum type="arabicPeriod"/>
            </a:pPr>
            <a:r>
              <a:rPr lang="en-US" sz="2400" dirty="0" smtClean="0"/>
              <a:t>Aboriginal/Cross Cultural Awareness</a:t>
            </a:r>
          </a:p>
          <a:p>
            <a:pPr marL="624078" indent="-514350">
              <a:buFont typeface="+mj-lt"/>
              <a:buAutoNum type="arabicPeriod"/>
            </a:pPr>
            <a:r>
              <a:rPr lang="en-US" sz="2400" dirty="0" smtClean="0"/>
              <a:t>First Aid</a:t>
            </a:r>
          </a:p>
          <a:p>
            <a:pPr marL="624078" indent="-514350">
              <a:buFont typeface="+mj-lt"/>
              <a:buAutoNum type="arabicPeriod"/>
            </a:pPr>
            <a:r>
              <a:rPr lang="en-US" sz="2400" dirty="0" smtClean="0"/>
              <a:t>Current Mental Health </a:t>
            </a:r>
          </a:p>
          <a:p>
            <a:pPr marL="624078" indent="-514350">
              <a:buFont typeface="+mj-lt"/>
              <a:buAutoNum type="arabicPeriod"/>
            </a:pPr>
            <a:r>
              <a:rPr lang="en-US" sz="2400" dirty="0" smtClean="0"/>
              <a:t>Resiliency </a:t>
            </a:r>
          </a:p>
          <a:p>
            <a:pPr marL="624078" indent="-514350">
              <a:buNone/>
            </a:pPr>
            <a:r>
              <a:rPr lang="en-US" sz="2400" b="1" dirty="0" smtClean="0"/>
              <a:t>			</a:t>
            </a:r>
            <a:r>
              <a:rPr lang="en-US" sz="3200" b="1" dirty="0" smtClean="0"/>
              <a:t>AND MUCH, MUCH MORE! </a:t>
            </a:r>
          </a:p>
          <a:p>
            <a:pPr marL="624078" indent="-514350">
              <a:buFont typeface="+mj-lt"/>
              <a:buAutoNum type="arabicPeriod"/>
            </a:pPr>
            <a:endParaRPr lang="en-US" dirty="0"/>
          </a:p>
        </p:txBody>
      </p:sp>
      <p:sp>
        <p:nvSpPr>
          <p:cNvPr id="3" name="Title 2"/>
          <p:cNvSpPr>
            <a:spLocks noGrp="1"/>
          </p:cNvSpPr>
          <p:nvPr>
            <p:ph type="title"/>
          </p:nvPr>
        </p:nvSpPr>
        <p:spPr/>
        <p:txBody>
          <a:bodyPr>
            <a:normAutofit fontScale="90000"/>
          </a:bodyPr>
          <a:lstStyle/>
          <a:p>
            <a:pPr algn="ctr"/>
            <a:r>
              <a:rPr lang="en-US" dirty="0" smtClean="0"/>
              <a:t>Treatment Centre Operations:</a:t>
            </a:r>
            <a:br>
              <a:rPr lang="en-US" dirty="0" smtClean="0"/>
            </a:br>
            <a:r>
              <a:rPr lang="en-US" dirty="0" smtClean="0"/>
              <a:t>Staff Training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clients attending Nenqayni’s residential programs must complete an intake package. </a:t>
            </a:r>
          </a:p>
          <a:p>
            <a:pPr>
              <a:buNone/>
            </a:pPr>
            <a:endParaRPr lang="en-US" dirty="0" smtClean="0"/>
          </a:p>
          <a:p>
            <a:r>
              <a:rPr lang="en-US" dirty="0" smtClean="0"/>
              <a:t>Intake packages can be found on the Nenqayni website (www.nenqayni.com) or by contacting Nenqayni (250-989-0301) and speaking to our intake coordinators.</a:t>
            </a:r>
          </a:p>
          <a:p>
            <a:pPr lvl="1"/>
            <a:r>
              <a:rPr lang="en-US" dirty="0" smtClean="0"/>
              <a:t>Youth Program: Sharon Duffy ext. 223</a:t>
            </a:r>
          </a:p>
          <a:p>
            <a:pPr lvl="1"/>
            <a:r>
              <a:rPr lang="en-US" dirty="0" smtClean="0"/>
              <a:t>Family Program: Joan Evans ext. 206</a:t>
            </a:r>
          </a:p>
          <a:p>
            <a:pPr lvl="1"/>
            <a:endParaRPr lang="en-US" dirty="0" smtClean="0"/>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Service Delivery: Intake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treatment centers require similar basic requirements for clients to be eligible for intake. These include:</a:t>
            </a:r>
          </a:p>
          <a:p>
            <a:pPr lvl="1"/>
            <a:r>
              <a:rPr lang="en-US" dirty="0" smtClean="0"/>
              <a:t>Medical screening</a:t>
            </a:r>
          </a:p>
          <a:p>
            <a:pPr lvl="1"/>
            <a:r>
              <a:rPr lang="en-US" dirty="0" smtClean="0"/>
              <a:t>6 counseling sessions </a:t>
            </a:r>
          </a:p>
          <a:p>
            <a:pPr lvl="1"/>
            <a:r>
              <a:rPr lang="en-US" dirty="0" smtClean="0"/>
              <a:t>Tuberculosis test</a:t>
            </a:r>
          </a:p>
          <a:p>
            <a:pPr lvl="1"/>
            <a:r>
              <a:rPr lang="en-US" dirty="0" err="1" smtClean="0"/>
              <a:t>Detox</a:t>
            </a:r>
            <a:r>
              <a:rPr lang="en-US" dirty="0" smtClean="0"/>
              <a:t> completed (if required) </a:t>
            </a:r>
          </a:p>
        </p:txBody>
      </p:sp>
      <p:sp>
        <p:nvSpPr>
          <p:cNvPr id="3" name="Title 2"/>
          <p:cNvSpPr>
            <a:spLocks noGrp="1"/>
          </p:cNvSpPr>
          <p:nvPr>
            <p:ph type="title"/>
          </p:nvPr>
        </p:nvSpPr>
        <p:spPr/>
        <p:txBody>
          <a:bodyPr>
            <a:normAutofit fontScale="90000"/>
          </a:bodyPr>
          <a:lstStyle/>
          <a:p>
            <a:r>
              <a:rPr lang="en-US" dirty="0" smtClean="0"/>
              <a:t>Acceptance: Basic Requirements </a:t>
            </a:r>
            <a:endParaRPr lang="en-US" dirty="0"/>
          </a:p>
        </p:txBody>
      </p:sp>
      <p:pic>
        <p:nvPicPr>
          <p:cNvPr id="4" name="Picture 3"/>
          <p:cNvPicPr/>
          <p:nvPr/>
        </p:nvPicPr>
        <p:blipFill>
          <a:blip r:embed="rId2" cstate="print"/>
          <a:srcRect/>
          <a:stretch>
            <a:fillRect/>
          </a:stretch>
        </p:blipFill>
        <p:spPr bwMode="auto">
          <a:xfrm>
            <a:off x="6019800" y="4114800"/>
            <a:ext cx="2057400" cy="1981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normAutofit fontScale="90000"/>
          </a:bodyPr>
          <a:lstStyle/>
          <a:p>
            <a:pPr algn="ctr" eaLnBrk="1" hangingPunct="1">
              <a:defRPr/>
            </a:pPr>
            <a:r>
              <a:rPr lang="en-CA" dirty="0" smtClean="0"/>
              <a:t>Service Delivery: </a:t>
            </a:r>
            <a:br>
              <a:rPr lang="en-CA" dirty="0" smtClean="0"/>
            </a:br>
            <a:r>
              <a:rPr lang="en-CA" dirty="0" smtClean="0"/>
              <a:t>Therapeutic Community </a:t>
            </a:r>
            <a:endParaRPr lang="en-US" dirty="0" smtClean="0"/>
          </a:p>
        </p:txBody>
      </p:sp>
      <p:sp>
        <p:nvSpPr>
          <p:cNvPr id="172035" name="Rectangle 3"/>
          <p:cNvSpPr>
            <a:spLocks noGrp="1" noChangeArrowheads="1"/>
          </p:cNvSpPr>
          <p:nvPr>
            <p:ph type="body" idx="1"/>
          </p:nvPr>
        </p:nvSpPr>
        <p:spPr>
          <a:xfrm>
            <a:off x="228600" y="1600200"/>
            <a:ext cx="3962400" cy="4495800"/>
          </a:xfrm>
        </p:spPr>
        <p:txBody>
          <a:bodyPr/>
          <a:lstStyle/>
          <a:p>
            <a:pPr eaLnBrk="1" hangingPunct="1">
              <a:defRPr/>
            </a:pPr>
            <a:r>
              <a:rPr lang="en-CA" sz="2800" dirty="0" smtClean="0"/>
              <a:t>Nenqayni provides lunch and dinner Monday – Friday</a:t>
            </a:r>
          </a:p>
          <a:p>
            <a:pPr eaLnBrk="1" hangingPunct="1">
              <a:defRPr/>
            </a:pPr>
            <a:endParaRPr lang="en-CA" sz="2800" dirty="0" smtClean="0"/>
          </a:p>
          <a:p>
            <a:pPr eaLnBrk="1" hangingPunct="1">
              <a:defRPr/>
            </a:pPr>
            <a:r>
              <a:rPr lang="en-CA" sz="2800" dirty="0" smtClean="0"/>
              <a:t>Youth and family programs and staff eat together </a:t>
            </a:r>
          </a:p>
          <a:p>
            <a:pPr eaLnBrk="1" hangingPunct="1">
              <a:defRPr/>
            </a:pPr>
            <a:endParaRPr lang="en-US" sz="2800" dirty="0" smtClean="0"/>
          </a:p>
        </p:txBody>
      </p:sp>
      <p:pic>
        <p:nvPicPr>
          <p:cNvPr id="20484" name="Picture 4" descr="HPIM1900"/>
          <p:cNvPicPr>
            <a:picLocks noChangeAspect="1" noChangeArrowheads="1"/>
          </p:cNvPicPr>
          <p:nvPr/>
        </p:nvPicPr>
        <p:blipFill>
          <a:blip r:embed="rId2" cstate="print"/>
          <a:srcRect/>
          <a:stretch>
            <a:fillRect/>
          </a:stretch>
        </p:blipFill>
        <p:spPr bwMode="auto">
          <a:xfrm>
            <a:off x="4114800" y="1541463"/>
            <a:ext cx="4668838" cy="4335462"/>
          </a:xfrm>
          <a:prstGeom prst="rect">
            <a:avLst/>
          </a:prstGeom>
          <a:noFill/>
          <a:ln w="9525">
            <a:noFill/>
            <a:miter lim="800000"/>
            <a:headEnd/>
            <a:tailEnd/>
          </a:ln>
        </p:spPr>
      </p:pic>
    </p:spTree>
  </p:cSld>
  <p:clrMapOvr>
    <a:masterClrMapping/>
  </p:clrMapOvr>
  <p:transition xmlns:p14="http://schemas.microsoft.com/office/powerpoint/2010/main" advClick="0" advTm="10516"/>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525963"/>
          </a:xfrm>
        </p:spPr>
        <p:txBody>
          <a:bodyPr/>
          <a:lstStyle/>
          <a:p>
            <a:r>
              <a:rPr lang="en-US" dirty="0" smtClean="0"/>
              <a:t>Nenqayni believes that First Nations traditions and culture are important parts of healing for First Nations people. </a:t>
            </a:r>
          </a:p>
          <a:p>
            <a:r>
              <a:rPr lang="en-US" dirty="0" smtClean="0"/>
              <a:t>Nenqayni is participating as both a NNADAP Centre and YSAC Centre in the “Culture as Interventions Research Project” (</a:t>
            </a:r>
            <a:r>
              <a:rPr lang="en-US" dirty="0" err="1" smtClean="0"/>
              <a:t>CasI</a:t>
            </a:r>
            <a:r>
              <a:rPr lang="en-US" dirty="0" smtClean="0"/>
              <a:t>) </a:t>
            </a:r>
          </a:p>
          <a:p>
            <a:r>
              <a:rPr lang="en-US" dirty="0" smtClean="0"/>
              <a:t>www.tinyurl.com/cultureasintervention</a:t>
            </a:r>
          </a:p>
          <a:p>
            <a:endParaRPr lang="en-US"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smtClean="0"/>
              <a:t>Service Delivery: Culture is Healing </a:t>
            </a:r>
            <a:endParaRPr lang="en-US" dirty="0"/>
          </a:p>
        </p:txBody>
      </p:sp>
      <p:pic>
        <p:nvPicPr>
          <p:cNvPr id="5" name="Picture 2"/>
          <p:cNvPicPr>
            <a:picLocks noChangeAspect="1" noChangeArrowheads="1"/>
          </p:cNvPicPr>
          <p:nvPr/>
        </p:nvPicPr>
        <p:blipFill>
          <a:blip r:embed="rId2" cstate="print"/>
          <a:srcRect t="10811" b="8108"/>
          <a:stretch>
            <a:fillRect/>
          </a:stretch>
        </p:blipFill>
        <p:spPr bwMode="auto">
          <a:xfrm>
            <a:off x="838200" y="3993789"/>
            <a:ext cx="7370020" cy="2864211"/>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534400" cy="5486400"/>
          </a:xfrm>
        </p:spPr>
        <p:txBody>
          <a:bodyPr>
            <a:normAutofit fontScale="77500" lnSpcReduction="20000"/>
          </a:bodyPr>
          <a:lstStyle/>
          <a:p>
            <a:pPr marL="624078" indent="-514350">
              <a:buAutoNum type="arabicParenBoth"/>
            </a:pPr>
            <a:r>
              <a:rPr lang="en-US" dirty="0" smtClean="0"/>
              <a:t>to improve and promote the </a:t>
            </a:r>
            <a:r>
              <a:rPr lang="en-US" b="1" dirty="0" smtClean="0"/>
              <a:t>health of First Nations </a:t>
            </a:r>
            <a:r>
              <a:rPr lang="en-US" dirty="0" smtClean="0"/>
              <a:t>who problematically use substances through innovative health intervention research;</a:t>
            </a:r>
          </a:p>
          <a:p>
            <a:pPr marL="624078" indent="-514350">
              <a:buAutoNum type="arabicParenBoth"/>
            </a:pPr>
            <a:r>
              <a:rPr lang="en-US" dirty="0" smtClean="0"/>
              <a:t>to document and generate knowledge on </a:t>
            </a:r>
            <a:r>
              <a:rPr lang="en-US" b="1" dirty="0" smtClean="0"/>
              <a:t>indicators of the impact</a:t>
            </a:r>
            <a:r>
              <a:rPr lang="en-US" dirty="0" smtClean="0"/>
              <a:t> of Indigenous cultural interventions on client wellness;</a:t>
            </a:r>
          </a:p>
          <a:p>
            <a:pPr marL="624078" indent="-514350">
              <a:buAutoNum type="arabicParenBoth"/>
            </a:pPr>
            <a:r>
              <a:rPr lang="en-US" dirty="0" smtClean="0"/>
              <a:t>to design a </a:t>
            </a:r>
            <a:r>
              <a:rPr lang="en-US" b="1" dirty="0" smtClean="0"/>
              <a:t>culturally valid instrument </a:t>
            </a:r>
            <a:r>
              <a:rPr lang="en-US" dirty="0" smtClean="0"/>
              <a:t>to measure change in client wellness;</a:t>
            </a:r>
          </a:p>
          <a:p>
            <a:pPr marL="624078" indent="-514350">
              <a:buAutoNum type="arabicParenBoth"/>
            </a:pPr>
            <a:r>
              <a:rPr lang="en-US" dirty="0" smtClean="0"/>
              <a:t>to disseminate the research findings and implement knowledge translation strategies within the national NNADAP and YSAP treatment system, and specifically </a:t>
            </a:r>
            <a:r>
              <a:rPr lang="en-US" b="1" dirty="0" smtClean="0"/>
              <a:t>inform the development</a:t>
            </a:r>
            <a:r>
              <a:rPr lang="en-US" dirty="0" smtClean="0"/>
              <a:t> of the national addictions data management system;</a:t>
            </a:r>
          </a:p>
          <a:p>
            <a:pPr marL="624078" indent="-514350">
              <a:buAutoNum type="arabicParenBoth"/>
            </a:pPr>
            <a:r>
              <a:rPr lang="en-US" dirty="0" smtClean="0"/>
              <a:t>to provide a </a:t>
            </a:r>
            <a:r>
              <a:rPr lang="en-US" b="1" dirty="0" smtClean="0"/>
              <a:t>successful model of collaborative </a:t>
            </a:r>
            <a:r>
              <a:rPr lang="en-US" dirty="0" smtClean="0"/>
              <a:t>Indigenous health intervention research that is rooted in research being conducted by, for, and in balance with First Nations health stakeholders; and</a:t>
            </a:r>
          </a:p>
          <a:p>
            <a:pPr marL="624078" indent="-514350">
              <a:buAutoNum type="arabicParenBoth"/>
            </a:pPr>
            <a:r>
              <a:rPr lang="en-US" dirty="0" smtClean="0"/>
              <a:t>to facilitate </a:t>
            </a:r>
            <a:r>
              <a:rPr lang="en-US" b="1" dirty="0" smtClean="0"/>
              <a:t>mentoring opportunities </a:t>
            </a:r>
            <a:r>
              <a:rPr lang="en-US" dirty="0" smtClean="0"/>
              <a:t>among the diversity of partners involved in the study.</a:t>
            </a:r>
          </a:p>
          <a:p>
            <a:endParaRPr lang="en-US" dirty="0"/>
          </a:p>
        </p:txBody>
      </p:sp>
      <p:sp>
        <p:nvSpPr>
          <p:cNvPr id="3" name="Title 2"/>
          <p:cNvSpPr>
            <a:spLocks noGrp="1"/>
          </p:cNvSpPr>
          <p:nvPr>
            <p:ph type="title"/>
          </p:nvPr>
        </p:nvSpPr>
        <p:spPr>
          <a:xfrm>
            <a:off x="457200" y="0"/>
            <a:ext cx="8229600" cy="1066800"/>
          </a:xfrm>
        </p:spPr>
        <p:txBody>
          <a:bodyPr>
            <a:normAutofit/>
          </a:bodyPr>
          <a:lstStyle/>
          <a:p>
            <a:r>
              <a:rPr lang="en-US" dirty="0" smtClean="0"/>
              <a:t>The Aims of the </a:t>
            </a:r>
            <a:r>
              <a:rPr lang="en-US" dirty="0" err="1" smtClean="0"/>
              <a:t>CasI</a:t>
            </a:r>
            <a:r>
              <a:rPr lang="en-US" dirty="0" smtClean="0"/>
              <a:t> Project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Staff and clients begin the day with drumming and sage and prayer.</a:t>
            </a:r>
          </a:p>
          <a:p>
            <a:pPr>
              <a:buNone/>
            </a:pPr>
            <a:endParaRPr lang="en-US" dirty="0" smtClean="0"/>
          </a:p>
          <a:p>
            <a:r>
              <a:rPr lang="en-US" dirty="0" smtClean="0"/>
              <a:t> Staff and clients participate in sweats, pipe ceremonies,  drum making, medicine gathering, drumming and singing. </a:t>
            </a:r>
          </a:p>
          <a:p>
            <a:pPr>
              <a:buNone/>
            </a:pPr>
            <a:endParaRPr lang="en-US" dirty="0" smtClean="0"/>
          </a:p>
          <a:p>
            <a:r>
              <a:rPr lang="en-US" dirty="0" smtClean="0"/>
              <a:t>Consistently, feedback from clients reports cultural and ceremonial activities as some of the most beneficial and enjoyable activities at the centre. </a:t>
            </a:r>
          </a:p>
          <a:p>
            <a:endParaRPr lang="en-US" dirty="0"/>
          </a:p>
        </p:txBody>
      </p:sp>
      <p:sp>
        <p:nvSpPr>
          <p:cNvPr id="3" name="Title 2"/>
          <p:cNvSpPr>
            <a:spLocks noGrp="1"/>
          </p:cNvSpPr>
          <p:nvPr>
            <p:ph type="title"/>
          </p:nvPr>
        </p:nvSpPr>
        <p:spPr/>
        <p:txBody>
          <a:bodyPr/>
          <a:lstStyle/>
          <a:p>
            <a:pPr algn="ctr"/>
            <a:r>
              <a:rPr lang="en-US" dirty="0" smtClean="0"/>
              <a:t>Culture at Nenqayni </a:t>
            </a:r>
            <a:endParaRPr lang="en-US" dirty="0"/>
          </a:p>
        </p:txBody>
      </p:sp>
      <p:pic>
        <p:nvPicPr>
          <p:cNvPr id="1027" name="Picture 3" descr="C:\Documents and Settings\Norah\My Documents\My Pictures\med wheel.jpg"/>
          <p:cNvPicPr>
            <a:picLocks noChangeAspect="1" noChangeArrowheads="1"/>
          </p:cNvPicPr>
          <p:nvPr/>
        </p:nvPicPr>
        <p:blipFill>
          <a:blip r:embed="rId2" cstate="print"/>
          <a:srcRect/>
          <a:stretch>
            <a:fillRect/>
          </a:stretch>
        </p:blipFill>
        <p:spPr bwMode="auto">
          <a:xfrm rot="5400000">
            <a:off x="7239000" y="1066800"/>
            <a:ext cx="1377723" cy="1371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Service Delivery: </a:t>
            </a:r>
            <a:br>
              <a:rPr lang="en-US" dirty="0" smtClean="0"/>
            </a:br>
            <a:r>
              <a:rPr lang="en-US" dirty="0" smtClean="0"/>
              <a:t>Outings and Activities </a:t>
            </a:r>
            <a:endParaRPr lang="en-US" dirty="0"/>
          </a:p>
        </p:txBody>
      </p:sp>
      <p:sp>
        <p:nvSpPr>
          <p:cNvPr id="3" name="Content Placeholder 2"/>
          <p:cNvSpPr>
            <a:spLocks noGrp="1"/>
          </p:cNvSpPr>
          <p:nvPr>
            <p:ph idx="1"/>
          </p:nvPr>
        </p:nvSpPr>
        <p:spPr>
          <a:xfrm>
            <a:off x="457200" y="1600200"/>
            <a:ext cx="8229600" cy="4598640"/>
          </a:xfrm>
        </p:spPr>
        <p:txBody>
          <a:bodyPr/>
          <a:lstStyle/>
          <a:p>
            <a:r>
              <a:rPr lang="en-US" dirty="0" smtClean="0"/>
              <a:t>Both the Family Program and Youth Program enjoy a variety of outings and activities:</a:t>
            </a:r>
          </a:p>
          <a:p>
            <a:pPr>
              <a:buFont typeface="Wingdings" pitchFamily="2" charset="2"/>
              <a:buChar char="v"/>
            </a:pPr>
            <a:r>
              <a:rPr lang="en-US" dirty="0" smtClean="0"/>
              <a:t>AA and NA</a:t>
            </a:r>
          </a:p>
          <a:p>
            <a:pPr>
              <a:buFont typeface="Wingdings" pitchFamily="2" charset="2"/>
              <a:buChar char="v"/>
            </a:pPr>
            <a:r>
              <a:rPr lang="en-US" dirty="0" smtClean="0"/>
              <a:t>Round Ups</a:t>
            </a:r>
          </a:p>
          <a:p>
            <a:pPr>
              <a:buFont typeface="Wingdings" pitchFamily="2" charset="2"/>
              <a:buChar char="v"/>
            </a:pPr>
            <a:r>
              <a:rPr lang="en-US" dirty="0" smtClean="0"/>
              <a:t> Powwows </a:t>
            </a:r>
          </a:p>
          <a:p>
            <a:pPr>
              <a:buFont typeface="Wingdings" pitchFamily="2" charset="2"/>
              <a:buChar char="v"/>
            </a:pPr>
            <a:r>
              <a:rPr lang="en-US" dirty="0" smtClean="0"/>
              <a:t>Crafts – beading, finger painting, rattles </a:t>
            </a:r>
          </a:p>
          <a:p>
            <a:pPr>
              <a:buFont typeface="Wingdings" pitchFamily="2" charset="2"/>
              <a:buChar char="v"/>
            </a:pPr>
            <a:r>
              <a:rPr lang="en-US" dirty="0" smtClean="0"/>
              <a:t>Medicine Gathering and Sage Picking </a:t>
            </a:r>
          </a:p>
          <a:p>
            <a:pPr>
              <a:buFont typeface="Wingdings" pitchFamily="2" charset="2"/>
              <a:buChar char="v"/>
            </a:pPr>
            <a:r>
              <a:rPr lang="en-US" dirty="0" smtClean="0"/>
              <a:t>Swimming, Bowling, Hiking, Historical Sites </a:t>
            </a:r>
          </a:p>
          <a:p>
            <a:endParaRPr lang="en-US" dirty="0" smtClean="0"/>
          </a:p>
        </p:txBody>
      </p:sp>
      <p:pic>
        <p:nvPicPr>
          <p:cNvPr id="4" name="Picture 3"/>
          <p:cNvPicPr/>
          <p:nvPr/>
        </p:nvPicPr>
        <p:blipFill>
          <a:blip r:embed="rId2" cstate="print"/>
          <a:srcRect/>
          <a:stretch>
            <a:fillRect/>
          </a:stretch>
        </p:blipFill>
        <p:spPr bwMode="auto">
          <a:xfrm>
            <a:off x="381000" y="152400"/>
            <a:ext cx="1143000" cy="1219200"/>
          </a:xfrm>
          <a:prstGeom prst="rect">
            <a:avLst/>
          </a:prstGeom>
          <a:noFill/>
          <a:ln w="9525">
            <a:noFill/>
            <a:miter lim="800000"/>
            <a:headEnd/>
            <a:tailEnd/>
          </a:ln>
        </p:spPr>
      </p:pic>
    </p:spTree>
  </p:cSld>
  <p:clrMapOvr>
    <a:masterClrMapping/>
  </p:clrMapOvr>
  <p:transition xmlns:p14="http://schemas.microsoft.com/office/powerpoint/2010/main" advClick="0" advTm="400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2286000"/>
          </a:xfrm>
        </p:spPr>
        <p:txBody>
          <a:bodyPr>
            <a:normAutofit fontScale="90000"/>
          </a:bodyPr>
          <a:lstStyle/>
          <a:p>
            <a:pPr algn="ctr" eaLnBrk="1" hangingPunct="1">
              <a:defRPr/>
            </a:pPr>
            <a:r>
              <a:rPr lang="en-US" sz="3900" dirty="0" smtClean="0">
                <a:solidFill>
                  <a:schemeClr val="accent1">
                    <a:lumMod val="50000"/>
                  </a:schemeClr>
                </a:solidFill>
              </a:rPr>
              <a:t>Family Alcohol and Drug  Program</a:t>
            </a:r>
            <a:r>
              <a:rPr lang="en-US" sz="3000" dirty="0" smtClean="0"/>
              <a:t/>
            </a:r>
            <a:br>
              <a:rPr lang="en-US" sz="3000" dirty="0" smtClean="0"/>
            </a:br>
            <a:r>
              <a:rPr lang="en-US" sz="3000" dirty="0" smtClean="0"/>
              <a:t> </a:t>
            </a:r>
            <a:r>
              <a:rPr lang="en-US" sz="3000" dirty="0" smtClean="0">
                <a:effectLst/>
              </a:rPr>
              <a:t>An eight week culturally based residential program that focuses on both the individual and the family unit in the treatment of addiction.</a:t>
            </a:r>
          </a:p>
        </p:txBody>
      </p:sp>
      <p:sp>
        <p:nvSpPr>
          <p:cNvPr id="4" name="Subtitle 3"/>
          <p:cNvSpPr>
            <a:spLocks noGrp="1"/>
          </p:cNvSpPr>
          <p:nvPr>
            <p:ph type="subTitle" sz="quarter" idx="1"/>
          </p:nvPr>
        </p:nvSpPr>
        <p:spPr>
          <a:xfrm>
            <a:off x="3707904" y="4293096"/>
            <a:ext cx="3024336" cy="1345704"/>
          </a:xfrm>
        </p:spPr>
        <p:txBody>
          <a:bodyPr/>
          <a:lstStyle/>
          <a:p>
            <a:endParaRPr lang="en-US" dirty="0"/>
          </a:p>
        </p:txBody>
      </p:sp>
      <p:pic>
        <p:nvPicPr>
          <p:cNvPr id="13316" name="Picture 4" descr="C:\Documents and Settings\Joan\My Documents\My Pictures\Aug 2011\Aug 2011 014.jpg"/>
          <p:cNvPicPr>
            <a:picLocks noChangeAspect="1" noChangeArrowheads="1"/>
          </p:cNvPicPr>
          <p:nvPr/>
        </p:nvPicPr>
        <p:blipFill>
          <a:blip r:embed="rId2" cstate="print"/>
          <a:srcRect t="18799" b="4611"/>
          <a:stretch>
            <a:fillRect/>
          </a:stretch>
        </p:blipFill>
        <p:spPr bwMode="auto">
          <a:xfrm>
            <a:off x="480092" y="2362200"/>
            <a:ext cx="789342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advClick="0" advTm="5609"/>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309871"/>
          </a:xfrm>
        </p:spPr>
        <p:txBody>
          <a:bodyPr/>
          <a:lstStyle/>
          <a:p>
            <a:pPr marL="624078" lvl="0" indent="-514350">
              <a:buFont typeface="+mj-lt"/>
              <a:buAutoNum type="arabicPeriod"/>
            </a:pPr>
            <a:r>
              <a:rPr lang="en-US" dirty="0" smtClean="0"/>
              <a:t> A Brief History </a:t>
            </a:r>
          </a:p>
          <a:p>
            <a:pPr marL="624078" lvl="0" indent="-514350">
              <a:buFont typeface="+mj-lt"/>
              <a:buAutoNum type="arabicPeriod"/>
            </a:pPr>
            <a:r>
              <a:rPr lang="en-US" dirty="0" smtClean="0"/>
              <a:t>Treatment Centre Governance, Operations, and Service Delivery</a:t>
            </a:r>
          </a:p>
          <a:p>
            <a:pPr marL="624078" lvl="0" indent="-514350">
              <a:buFont typeface="+mj-lt"/>
              <a:buAutoNum type="arabicPeriod"/>
            </a:pPr>
            <a:r>
              <a:rPr lang="en-US" dirty="0" smtClean="0"/>
              <a:t> Nenqayni Programs</a:t>
            </a:r>
          </a:p>
          <a:p>
            <a:pPr marL="850392" lvl="1" indent="-457200">
              <a:buFont typeface="Wingdings" pitchFamily="2" charset="2"/>
              <a:buChar char="v"/>
            </a:pPr>
            <a:r>
              <a:rPr lang="en-US" dirty="0" smtClean="0"/>
              <a:t>Family Alcohol and Drug Program (FADP)</a:t>
            </a:r>
          </a:p>
          <a:p>
            <a:pPr marL="850392" lvl="1" indent="-457200">
              <a:buFont typeface="Wingdings" pitchFamily="2" charset="2"/>
              <a:buChar char="v"/>
            </a:pPr>
            <a:r>
              <a:rPr lang="en-US" dirty="0" smtClean="0"/>
              <a:t>Youth and Family Inhalant Program (YFIP)</a:t>
            </a:r>
          </a:p>
          <a:p>
            <a:pPr marL="850392" lvl="1" indent="-457200">
              <a:buFont typeface="Wingdings" pitchFamily="2" charset="2"/>
              <a:buChar char="v"/>
            </a:pPr>
            <a:r>
              <a:rPr lang="en-US" dirty="0" smtClean="0"/>
              <a:t>Nenqayni Community Mobile Program </a:t>
            </a:r>
          </a:p>
          <a:p>
            <a:pPr marL="624078" lvl="0" indent="-514350">
              <a:buFont typeface="+mj-lt"/>
              <a:buAutoNum type="arabicPeriod"/>
            </a:pPr>
            <a:r>
              <a:rPr lang="en-US" dirty="0" smtClean="0"/>
              <a:t> Continuing Care Program </a:t>
            </a:r>
          </a:p>
          <a:p>
            <a:pPr marL="624078" lvl="0" indent="-514350">
              <a:buFont typeface="+mj-lt"/>
              <a:buAutoNum type="arabicPeriod"/>
            </a:pPr>
            <a:r>
              <a:rPr lang="en-US" dirty="0" smtClean="0"/>
              <a:t> Accreditation </a:t>
            </a:r>
          </a:p>
          <a:p>
            <a:pPr lvl="1"/>
            <a:endParaRPr lang="en-US" dirty="0" smtClean="0"/>
          </a:p>
          <a:p>
            <a:pPr lvl="1"/>
            <a:endParaRPr lang="en-US" dirty="0" smtClean="0"/>
          </a:p>
          <a:p>
            <a:pPr lvl="1"/>
            <a:endParaRPr lang="en-US" dirty="0" smtClean="0"/>
          </a:p>
          <a:p>
            <a:pPr lvl="1"/>
            <a:endParaRPr lang="en-US" dirty="0" smtClean="0"/>
          </a:p>
          <a:p>
            <a:pPr lvl="0"/>
            <a:endParaRPr lang="en-US" dirty="0" smtClean="0"/>
          </a:p>
          <a:p>
            <a:endParaRPr lang="en-US" dirty="0"/>
          </a:p>
        </p:txBody>
      </p:sp>
      <p:sp>
        <p:nvSpPr>
          <p:cNvPr id="3" name="Title 2"/>
          <p:cNvSpPr>
            <a:spLocks noGrp="1"/>
          </p:cNvSpPr>
          <p:nvPr>
            <p:ph type="title"/>
          </p:nvPr>
        </p:nvSpPr>
        <p:spPr/>
        <p:txBody>
          <a:bodyPr/>
          <a:lstStyle/>
          <a:p>
            <a:pPr algn="ctr"/>
            <a:r>
              <a:rPr lang="en-US" dirty="0" smtClean="0"/>
              <a:t>Presentation Outline </a:t>
            </a:r>
            <a:endParaRPr lang="en-US" dirty="0"/>
          </a:p>
        </p:txBody>
      </p:sp>
      <p:pic>
        <p:nvPicPr>
          <p:cNvPr id="4" name="Picture 3"/>
          <p:cNvPicPr/>
          <p:nvPr/>
        </p:nvPicPr>
        <p:blipFill>
          <a:blip r:embed="rId2" cstate="print"/>
          <a:srcRect/>
          <a:stretch>
            <a:fillRect/>
          </a:stretch>
        </p:blipFill>
        <p:spPr bwMode="auto">
          <a:xfrm>
            <a:off x="6553200" y="4419600"/>
            <a:ext cx="1828800" cy="1905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257800"/>
          </a:xfrm>
        </p:spPr>
        <p:txBody>
          <a:bodyPr/>
          <a:lstStyle/>
          <a:p>
            <a:r>
              <a:rPr lang="en-US" dirty="0" smtClean="0"/>
              <a:t>Nenqayni family program is a NNADAP treatment centre.</a:t>
            </a:r>
          </a:p>
          <a:p>
            <a:r>
              <a:rPr lang="en-US" dirty="0" smtClean="0"/>
              <a:t>NNADAP is the primary network in place to respond to First Nations substance use issues.</a:t>
            </a:r>
          </a:p>
          <a:p>
            <a:r>
              <a:rPr lang="en-US" dirty="0" smtClean="0"/>
              <a:t>49 NNADAP alcohol and drug abuse treatment </a:t>
            </a:r>
            <a:r>
              <a:rPr lang="en-US" dirty="0" err="1" smtClean="0"/>
              <a:t>centres</a:t>
            </a:r>
            <a:r>
              <a:rPr lang="en-US" dirty="0" smtClean="0"/>
              <a:t> across Canada </a:t>
            </a:r>
          </a:p>
          <a:p>
            <a:pPr algn="ctr"/>
            <a:r>
              <a:rPr lang="en-US" dirty="0" smtClean="0"/>
              <a:t>NNADAP Renewal Framework: </a:t>
            </a:r>
            <a:r>
              <a:rPr lang="en-US" u="sng" dirty="0" smtClean="0"/>
              <a:t>http://nnadaprenewal.ca/wp-content/uploads/2012/01/Honouring-Our-Strengths-2011_Eng1.pdf</a:t>
            </a:r>
          </a:p>
          <a:p>
            <a:endParaRPr lang="en-US" dirty="0"/>
          </a:p>
        </p:txBody>
      </p:sp>
      <p:sp>
        <p:nvSpPr>
          <p:cNvPr id="3" name="Title 2"/>
          <p:cNvSpPr>
            <a:spLocks noGrp="1"/>
          </p:cNvSpPr>
          <p:nvPr>
            <p:ph type="title"/>
          </p:nvPr>
        </p:nvSpPr>
        <p:spPr>
          <a:xfrm>
            <a:off x="457200" y="152400"/>
            <a:ext cx="8229600" cy="1143000"/>
          </a:xfrm>
        </p:spPr>
        <p:txBody>
          <a:bodyPr>
            <a:normAutofit fontScale="90000"/>
          </a:bodyPr>
          <a:lstStyle/>
          <a:p>
            <a:pPr algn="ctr"/>
            <a:r>
              <a:rPr lang="en-US" dirty="0" smtClean="0"/>
              <a:t>National Native Alcohol and Drug Abuse Program (NNADAP)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Programming </a:t>
            </a:r>
            <a:endParaRPr lang="en-US" dirty="0"/>
          </a:p>
        </p:txBody>
      </p:sp>
      <p:sp>
        <p:nvSpPr>
          <p:cNvPr id="3" name="Content Placeholder 2"/>
          <p:cNvSpPr>
            <a:spLocks noGrp="1"/>
          </p:cNvSpPr>
          <p:nvPr>
            <p:ph idx="1"/>
          </p:nvPr>
        </p:nvSpPr>
        <p:spPr>
          <a:xfrm>
            <a:off x="457200" y="1481328"/>
            <a:ext cx="8229600" cy="4843272"/>
          </a:xfrm>
        </p:spPr>
        <p:txBody>
          <a:bodyPr>
            <a:normAutofit/>
          </a:bodyPr>
          <a:lstStyle/>
          <a:p>
            <a:r>
              <a:rPr lang="en-US" dirty="0" smtClean="0"/>
              <a:t>Cohesive Groups </a:t>
            </a:r>
          </a:p>
          <a:p>
            <a:pPr lvl="1"/>
            <a:r>
              <a:rPr lang="en-US" dirty="0" smtClean="0"/>
              <a:t>Single mothers, dual parents </a:t>
            </a:r>
          </a:p>
          <a:p>
            <a:pPr lvl="1">
              <a:buNone/>
            </a:pPr>
            <a:endParaRPr lang="en-US" dirty="0" smtClean="0"/>
          </a:p>
          <a:p>
            <a:r>
              <a:rPr lang="en-US" dirty="0" smtClean="0"/>
              <a:t>Program is dynamic and fluid </a:t>
            </a:r>
          </a:p>
          <a:p>
            <a:pPr lvl="1"/>
            <a:r>
              <a:rPr lang="en-US" dirty="0" smtClean="0"/>
              <a:t>Groups needs determine what is presented </a:t>
            </a:r>
          </a:p>
          <a:p>
            <a:pPr lvl="1">
              <a:buNone/>
            </a:pPr>
            <a:endParaRPr lang="en-US" dirty="0" smtClean="0"/>
          </a:p>
          <a:p>
            <a:r>
              <a:rPr lang="en-US" dirty="0" smtClean="0"/>
              <a:t>All themes of programming carry throughout</a:t>
            </a:r>
          </a:p>
          <a:p>
            <a:pPr>
              <a:buNone/>
            </a:pPr>
            <a:r>
              <a:rPr lang="en-US" dirty="0" smtClean="0"/>
              <a:t> </a:t>
            </a:r>
          </a:p>
          <a:p>
            <a:r>
              <a:rPr lang="en-US" dirty="0" smtClean="0"/>
              <a:t>Group sessions act in conjunction with afternoon and weekend workshops and activities </a:t>
            </a:r>
            <a:endParaRPr lang="en-US" dirty="0"/>
          </a:p>
        </p:txBody>
      </p:sp>
      <p:pic>
        <p:nvPicPr>
          <p:cNvPr id="4" name="Picture 3"/>
          <p:cNvPicPr/>
          <p:nvPr/>
        </p:nvPicPr>
        <p:blipFill>
          <a:blip r:embed="rId2" cstate="print"/>
          <a:srcRect/>
          <a:stretch>
            <a:fillRect/>
          </a:stretch>
        </p:blipFill>
        <p:spPr bwMode="auto">
          <a:xfrm>
            <a:off x="6858000" y="609600"/>
            <a:ext cx="1524000" cy="1676400"/>
          </a:xfrm>
          <a:prstGeom prst="rect">
            <a:avLst/>
          </a:prstGeom>
          <a:noFill/>
          <a:ln w="9525">
            <a:noFill/>
            <a:miter lim="800000"/>
            <a:headEnd/>
            <a:tailEnd/>
          </a:ln>
        </p:spPr>
      </p:pic>
    </p:spTree>
  </p:cSld>
  <p:clrMapOvr>
    <a:masterClrMapping/>
  </p:clrMapOvr>
  <p:transition xmlns:p14="http://schemas.microsoft.com/office/powerpoint/2010/main" advClick="0" advTm="400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Program Counselors and Coaches </a:t>
            </a:r>
            <a:endParaRPr lang="en-US" dirty="0"/>
          </a:p>
        </p:txBody>
      </p:sp>
      <p:sp>
        <p:nvSpPr>
          <p:cNvPr id="3" name="Content Placeholder 2"/>
          <p:cNvSpPr>
            <a:spLocks noGrp="1"/>
          </p:cNvSpPr>
          <p:nvPr>
            <p:ph idx="1"/>
          </p:nvPr>
        </p:nvSpPr>
        <p:spPr/>
        <p:txBody>
          <a:bodyPr/>
          <a:lstStyle/>
          <a:p>
            <a:r>
              <a:rPr lang="en-US" dirty="0" smtClean="0"/>
              <a:t>Full time youth counselor for children in the families </a:t>
            </a:r>
          </a:p>
          <a:p>
            <a:r>
              <a:rPr lang="en-US" dirty="0" smtClean="0"/>
              <a:t>2 full time elders</a:t>
            </a:r>
          </a:p>
          <a:p>
            <a:r>
              <a:rPr lang="en-US" dirty="0" smtClean="0"/>
              <a:t>Male and female counselors for group sessions and individual sessions </a:t>
            </a:r>
          </a:p>
          <a:p>
            <a:r>
              <a:rPr lang="en-US" dirty="0" smtClean="0"/>
              <a:t>Coaching staff to facilitate workshops and activities </a:t>
            </a:r>
          </a:p>
          <a:p>
            <a:endParaRPr lang="en-US" dirty="0"/>
          </a:p>
        </p:txBody>
      </p:sp>
      <p:pic>
        <p:nvPicPr>
          <p:cNvPr id="4" name="Picture 3"/>
          <p:cNvPicPr/>
          <p:nvPr/>
        </p:nvPicPr>
        <p:blipFill>
          <a:blip r:embed="rId2" cstate="print"/>
          <a:srcRect/>
          <a:stretch>
            <a:fillRect/>
          </a:stretch>
        </p:blipFill>
        <p:spPr bwMode="auto">
          <a:xfrm>
            <a:off x="6172200" y="4495800"/>
            <a:ext cx="1905000" cy="1981200"/>
          </a:xfrm>
          <a:prstGeom prst="rect">
            <a:avLst/>
          </a:prstGeom>
          <a:noFill/>
          <a:ln w="9525">
            <a:noFill/>
            <a:miter lim="800000"/>
            <a:headEnd/>
            <a:tailEnd/>
          </a:ln>
        </p:spPr>
      </p:pic>
    </p:spTree>
  </p:cSld>
  <p:clrMapOvr>
    <a:masterClrMapping/>
  </p:clrMapOvr>
  <p:transition xmlns:p14="http://schemas.microsoft.com/office/powerpoint/2010/main" advClick="0" advTm="400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Workshops </a:t>
            </a:r>
            <a:endParaRPr lang="en-US" dirty="0"/>
          </a:p>
        </p:txBody>
      </p:sp>
      <p:sp>
        <p:nvSpPr>
          <p:cNvPr id="3" name="Content Placeholder 2"/>
          <p:cNvSpPr>
            <a:spLocks noGrp="1"/>
          </p:cNvSpPr>
          <p:nvPr>
            <p:ph idx="1"/>
          </p:nvPr>
        </p:nvSpPr>
        <p:spPr>
          <a:xfrm>
            <a:off x="539552" y="1196752"/>
            <a:ext cx="8229600" cy="4495800"/>
          </a:xfrm>
        </p:spPr>
        <p:txBody>
          <a:bodyPr/>
          <a:lstStyle/>
          <a:p>
            <a:r>
              <a:rPr lang="en-US" dirty="0" smtClean="0"/>
              <a:t>Stages of Change	</a:t>
            </a:r>
          </a:p>
          <a:p>
            <a:r>
              <a:rPr lang="en-US" dirty="0" smtClean="0"/>
              <a:t>Parenting</a:t>
            </a:r>
          </a:p>
          <a:p>
            <a:r>
              <a:rPr lang="en-US" dirty="0" smtClean="0"/>
              <a:t>Medicine Wheel – Balance </a:t>
            </a:r>
          </a:p>
          <a:p>
            <a:r>
              <a:rPr lang="en-US" dirty="0" smtClean="0"/>
              <a:t>Communication</a:t>
            </a:r>
          </a:p>
          <a:p>
            <a:r>
              <a:rPr lang="en-US" dirty="0" smtClean="0"/>
              <a:t>Anger Management </a:t>
            </a:r>
          </a:p>
          <a:p>
            <a:r>
              <a:rPr lang="en-US" dirty="0" smtClean="0"/>
              <a:t>Grief and Loss </a:t>
            </a:r>
          </a:p>
          <a:p>
            <a:r>
              <a:rPr lang="en-US" dirty="0" smtClean="0"/>
              <a:t>Family/Domestic Violence </a:t>
            </a:r>
          </a:p>
          <a:p>
            <a:r>
              <a:rPr lang="en-US" dirty="0" smtClean="0"/>
              <a:t>Historical Trauma </a:t>
            </a:r>
          </a:p>
          <a:p>
            <a:r>
              <a:rPr lang="en-US" dirty="0" smtClean="0"/>
              <a:t>Sexual Health </a:t>
            </a:r>
          </a:p>
          <a:p>
            <a:pPr>
              <a:buNone/>
            </a:pPr>
            <a:endParaRPr lang="en-US" dirty="0" smtClean="0"/>
          </a:p>
          <a:p>
            <a:endParaRPr lang="en-US" dirty="0" smtClean="0"/>
          </a:p>
          <a:p>
            <a:endParaRPr lang="en-US" dirty="0"/>
          </a:p>
        </p:txBody>
      </p:sp>
    </p:spTree>
  </p:cSld>
  <p:clrMapOvr>
    <a:masterClrMapping/>
  </p:clrMapOvr>
  <p:transition xmlns:p14="http://schemas.microsoft.com/office/powerpoint/2010/main" advClick="0" advTm="400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dirty="0" smtClean="0"/>
              <a:t>Recreational Programming </a:t>
            </a:r>
            <a:endParaRPr lang="en-US" dirty="0"/>
          </a:p>
        </p:txBody>
      </p:sp>
      <p:pic>
        <p:nvPicPr>
          <p:cNvPr id="60420" name="Picture 4" descr="Gym"/>
          <p:cNvPicPr>
            <a:picLocks noChangeAspect="1" noChangeArrowheads="1"/>
          </p:cNvPicPr>
          <p:nvPr/>
        </p:nvPicPr>
        <p:blipFill>
          <a:blip r:embed="rId2" cstate="print"/>
          <a:srcRect/>
          <a:stretch>
            <a:fillRect/>
          </a:stretch>
        </p:blipFill>
        <p:spPr bwMode="auto">
          <a:xfrm>
            <a:off x="4860032" y="2924944"/>
            <a:ext cx="4133679" cy="3096344"/>
          </a:xfrm>
          <a:prstGeom prst="rect">
            <a:avLst/>
          </a:prstGeom>
          <a:noFill/>
        </p:spPr>
      </p:pic>
      <p:pic>
        <p:nvPicPr>
          <p:cNvPr id="1026" name="Picture 2" descr="C:\Documents and Settings\Joan\My Documents\My Pictures\May Intake 2010 009.JPG"/>
          <p:cNvPicPr>
            <a:picLocks noChangeAspect="1" noChangeArrowheads="1"/>
          </p:cNvPicPr>
          <p:nvPr/>
        </p:nvPicPr>
        <p:blipFill>
          <a:blip r:embed="rId3" cstate="print"/>
          <a:srcRect/>
          <a:stretch>
            <a:fillRect/>
          </a:stretch>
        </p:blipFill>
        <p:spPr bwMode="auto">
          <a:xfrm>
            <a:off x="179512" y="1196752"/>
            <a:ext cx="4320480" cy="3384376"/>
          </a:xfrm>
          <a:prstGeom prst="rect">
            <a:avLst/>
          </a:prstGeom>
          <a:noFill/>
        </p:spPr>
      </p:pic>
      <p:sp>
        <p:nvSpPr>
          <p:cNvPr id="6" name="TextBox 5"/>
          <p:cNvSpPr txBox="1"/>
          <p:nvPr/>
        </p:nvSpPr>
        <p:spPr>
          <a:xfrm>
            <a:off x="323528" y="4869160"/>
            <a:ext cx="3744416" cy="1015663"/>
          </a:xfrm>
          <a:prstGeom prst="rect">
            <a:avLst/>
          </a:prstGeom>
          <a:noFill/>
        </p:spPr>
        <p:txBody>
          <a:bodyPr wrap="square" rtlCol="0">
            <a:spAutoFit/>
          </a:bodyPr>
          <a:lstStyle/>
          <a:p>
            <a:pPr algn="ctr"/>
            <a:r>
              <a:rPr lang="en-US" sz="3000" dirty="0" smtClean="0"/>
              <a:t>Nenqayni cardio and weight room</a:t>
            </a:r>
            <a:endParaRPr lang="en-US" sz="3000" dirty="0"/>
          </a:p>
        </p:txBody>
      </p:sp>
      <p:sp>
        <p:nvSpPr>
          <p:cNvPr id="7" name="TextBox 6"/>
          <p:cNvSpPr txBox="1"/>
          <p:nvPr/>
        </p:nvSpPr>
        <p:spPr>
          <a:xfrm>
            <a:off x="5148064" y="1700808"/>
            <a:ext cx="3384376" cy="1292662"/>
          </a:xfrm>
          <a:prstGeom prst="rect">
            <a:avLst/>
          </a:prstGeom>
          <a:noFill/>
        </p:spPr>
        <p:txBody>
          <a:bodyPr wrap="square" rtlCol="0">
            <a:spAutoFit/>
          </a:bodyPr>
          <a:lstStyle/>
          <a:p>
            <a:pPr algn="ctr"/>
            <a:r>
              <a:rPr lang="en-US" sz="3000" dirty="0" smtClean="0"/>
              <a:t>Nenqayni gymnasium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lgn="l" eaLnBrk="1" hangingPunct="1">
              <a:defRPr/>
            </a:pPr>
            <a:r>
              <a:rPr lang="en-CA" sz="5000" dirty="0" smtClean="0"/>
              <a:t>Child Care</a:t>
            </a:r>
            <a:endParaRPr lang="en-US" sz="5000" dirty="0" smtClean="0"/>
          </a:p>
        </p:txBody>
      </p:sp>
      <p:sp>
        <p:nvSpPr>
          <p:cNvPr id="174083" name="Rectangle 3"/>
          <p:cNvSpPr>
            <a:spLocks noGrp="1" noChangeArrowheads="1"/>
          </p:cNvSpPr>
          <p:nvPr>
            <p:ph type="body" idx="1"/>
          </p:nvPr>
        </p:nvSpPr>
        <p:spPr>
          <a:xfrm>
            <a:off x="467544" y="1143000"/>
            <a:ext cx="3754438" cy="2069976"/>
          </a:xfrm>
        </p:spPr>
        <p:txBody>
          <a:bodyPr>
            <a:normAutofit/>
          </a:bodyPr>
          <a:lstStyle/>
          <a:p>
            <a:pPr algn="ctr" eaLnBrk="1" hangingPunct="1">
              <a:lnSpc>
                <a:spcPct val="90000"/>
              </a:lnSpc>
              <a:buNone/>
              <a:defRPr/>
            </a:pPr>
            <a:r>
              <a:rPr lang="en-CA" sz="2800" dirty="0" smtClean="0">
                <a:latin typeface="Times New Roman" pitchFamily="18" charset="0"/>
                <a:cs typeface="Times New Roman" pitchFamily="18" charset="0"/>
              </a:rPr>
              <a:t>    </a:t>
            </a:r>
            <a:r>
              <a:rPr lang="en-CA" sz="2800" dirty="0" smtClean="0">
                <a:cs typeface="Times New Roman" pitchFamily="18" charset="0"/>
              </a:rPr>
              <a:t>Nenqayni provides daycare for children newborn to 4 yrs old.</a:t>
            </a:r>
          </a:p>
        </p:txBody>
      </p:sp>
      <p:pic>
        <p:nvPicPr>
          <p:cNvPr id="18436" name="Picture 5" descr="C:\Documents and Settings\Joan\My Documents\My Pictures\Picture 063.jpg"/>
          <p:cNvPicPr>
            <a:picLocks noChangeAspect="1" noChangeArrowheads="1"/>
          </p:cNvPicPr>
          <p:nvPr/>
        </p:nvPicPr>
        <p:blipFill>
          <a:blip r:embed="rId3" cstate="print"/>
          <a:srcRect/>
          <a:stretch>
            <a:fillRect/>
          </a:stretch>
        </p:blipFill>
        <p:spPr bwMode="auto">
          <a:xfrm>
            <a:off x="4644008" y="404663"/>
            <a:ext cx="4320480" cy="3430455"/>
          </a:xfrm>
          <a:prstGeom prst="rect">
            <a:avLst/>
          </a:prstGeom>
          <a:noFill/>
          <a:ln w="9525">
            <a:noFill/>
            <a:miter lim="800000"/>
            <a:headEnd/>
            <a:tailEnd/>
          </a:ln>
        </p:spPr>
      </p:pic>
      <p:pic>
        <p:nvPicPr>
          <p:cNvPr id="18437" name="Picture 6" descr="C:\Documents and Settings\Joan\My Documents\My Pictures\Picture 082.jpg"/>
          <p:cNvPicPr>
            <a:picLocks noChangeAspect="1" noChangeArrowheads="1"/>
          </p:cNvPicPr>
          <p:nvPr/>
        </p:nvPicPr>
        <p:blipFill>
          <a:blip r:embed="rId4" cstate="print"/>
          <a:srcRect/>
          <a:stretch>
            <a:fillRect/>
          </a:stretch>
        </p:blipFill>
        <p:spPr bwMode="auto">
          <a:xfrm>
            <a:off x="179512" y="3212976"/>
            <a:ext cx="4374791" cy="3279326"/>
          </a:xfrm>
          <a:prstGeom prst="rect">
            <a:avLst/>
          </a:prstGeom>
          <a:noFill/>
          <a:ln w="9525">
            <a:noFill/>
            <a:miter lim="800000"/>
            <a:headEnd/>
            <a:tailEnd/>
          </a:ln>
        </p:spPr>
      </p:pic>
      <p:sp>
        <p:nvSpPr>
          <p:cNvPr id="6" name="TextBox 5"/>
          <p:cNvSpPr txBox="1"/>
          <p:nvPr/>
        </p:nvSpPr>
        <p:spPr>
          <a:xfrm>
            <a:off x="5076056" y="4077072"/>
            <a:ext cx="3096344" cy="2429896"/>
          </a:xfrm>
          <a:prstGeom prst="rect">
            <a:avLst/>
          </a:prstGeom>
          <a:noFill/>
        </p:spPr>
        <p:txBody>
          <a:bodyPr wrap="square" rtlCol="0">
            <a:spAutoFit/>
          </a:bodyPr>
          <a:lstStyle/>
          <a:p>
            <a:pPr algn="ctr" eaLnBrk="1" hangingPunct="1">
              <a:lnSpc>
                <a:spcPct val="90000"/>
              </a:lnSpc>
              <a:defRPr/>
            </a:pPr>
            <a:r>
              <a:rPr lang="en-CA" sz="2800" dirty="0" smtClean="0"/>
              <a:t>Nenqayni also provides evening babysitting during adult program time.</a:t>
            </a:r>
            <a:endParaRPr lang="en-US" sz="2800" dirty="0" smtClean="0"/>
          </a:p>
        </p:txBody>
      </p:sp>
    </p:spTree>
  </p:cSld>
  <p:clrMapOvr>
    <a:masterClrMapping/>
  </p:clrMapOvr>
  <p:transition xmlns:p14="http://schemas.microsoft.com/office/powerpoint/2010/main" advClick="0" advTm="9313"/>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Family Dynamics </a:t>
            </a:r>
            <a:endParaRPr lang="en-US" dirty="0"/>
          </a:p>
        </p:txBody>
      </p:sp>
      <p:sp>
        <p:nvSpPr>
          <p:cNvPr id="3" name="Content Placeholder 2"/>
          <p:cNvSpPr>
            <a:spLocks noGrp="1"/>
          </p:cNvSpPr>
          <p:nvPr>
            <p:ph idx="1"/>
          </p:nvPr>
        </p:nvSpPr>
        <p:spPr>
          <a:xfrm>
            <a:off x="381000" y="1447800"/>
            <a:ext cx="8229600" cy="4525963"/>
          </a:xfrm>
        </p:spPr>
        <p:txBody>
          <a:bodyPr/>
          <a:lstStyle/>
          <a:p>
            <a:r>
              <a:rPr lang="en-US" dirty="0" smtClean="0"/>
              <a:t>How to be a sober family </a:t>
            </a:r>
          </a:p>
          <a:p>
            <a:r>
              <a:rPr lang="en-US" dirty="0" smtClean="0"/>
              <a:t>Codependence </a:t>
            </a:r>
          </a:p>
          <a:p>
            <a:r>
              <a:rPr lang="en-US" dirty="0" smtClean="0"/>
              <a:t>Feelings of guilt or abandonment </a:t>
            </a:r>
          </a:p>
          <a:p>
            <a:r>
              <a:rPr lang="en-US" dirty="0" smtClean="0"/>
              <a:t>Feelings of jealousy and mistrust</a:t>
            </a:r>
          </a:p>
          <a:p>
            <a:r>
              <a:rPr lang="en-US" dirty="0" smtClean="0"/>
              <a:t>Restructuring the family dynamic </a:t>
            </a:r>
          </a:p>
          <a:p>
            <a:r>
              <a:rPr lang="en-US" dirty="0" smtClean="0"/>
              <a:t>Forming familial attachments </a:t>
            </a:r>
          </a:p>
          <a:p>
            <a:endParaRPr lang="en-US" dirty="0" smtClean="0"/>
          </a:p>
          <a:p>
            <a:endParaRPr lang="en-US" dirty="0" smtClean="0"/>
          </a:p>
        </p:txBody>
      </p:sp>
      <p:pic>
        <p:nvPicPr>
          <p:cNvPr id="4" name="Picture 3"/>
          <p:cNvPicPr/>
          <p:nvPr/>
        </p:nvPicPr>
        <p:blipFill>
          <a:blip r:embed="rId2" cstate="print"/>
          <a:srcRect/>
          <a:stretch>
            <a:fillRect/>
          </a:stretch>
        </p:blipFill>
        <p:spPr bwMode="auto">
          <a:xfrm>
            <a:off x="6400800" y="4724400"/>
            <a:ext cx="1676400" cy="1676400"/>
          </a:xfrm>
          <a:prstGeom prst="rect">
            <a:avLst/>
          </a:prstGeom>
          <a:noFill/>
          <a:ln w="9525">
            <a:noFill/>
            <a:miter lim="800000"/>
            <a:headEnd/>
            <a:tailEnd/>
          </a:ln>
        </p:spPr>
      </p:pic>
    </p:spTree>
  </p:cSld>
  <p:clrMapOvr>
    <a:masterClrMapping/>
  </p:clrMapOvr>
  <p:transition xmlns:p14="http://schemas.microsoft.com/office/powerpoint/2010/main" advClick="0" advTm="400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normAutofit fontScale="90000"/>
          </a:bodyPr>
          <a:lstStyle/>
          <a:p>
            <a:pPr algn="ctr"/>
            <a:r>
              <a:rPr lang="en-US" dirty="0" smtClean="0"/>
              <a:t>Questions about Nenqayni's Family Program? </a:t>
            </a:r>
            <a:endParaRPr lang="en-US" dirty="0"/>
          </a:p>
        </p:txBody>
      </p:sp>
      <p:pic>
        <p:nvPicPr>
          <p:cNvPr id="63490" name="Picture 2"/>
          <p:cNvPicPr>
            <a:picLocks noGrp="1" noChangeAspect="1" noChangeArrowheads="1"/>
          </p:cNvPicPr>
          <p:nvPr>
            <p:ph idx="1"/>
          </p:nvPr>
        </p:nvPicPr>
        <p:blipFill>
          <a:blip r:embed="rId2" cstate="print"/>
          <a:srcRect/>
          <a:stretch>
            <a:fillRect/>
          </a:stretch>
        </p:blipFill>
        <p:spPr bwMode="auto">
          <a:xfrm>
            <a:off x="2309019" y="1481138"/>
            <a:ext cx="4525962" cy="4525962"/>
          </a:xfrm>
          <a:prstGeom prst="rect">
            <a:avLst/>
          </a:prstGeom>
          <a:noFill/>
          <a:ln w="9525">
            <a:noFill/>
            <a:miter lim="800000"/>
            <a:headEnd/>
            <a:tailEnd/>
          </a:ln>
          <a:effectLst/>
        </p:spPr>
      </p:pic>
      <p:pic>
        <p:nvPicPr>
          <p:cNvPr id="4" name="Picture 3"/>
          <p:cNvPicPr/>
          <p:nvPr/>
        </p:nvPicPr>
        <p:blipFill>
          <a:blip r:embed="rId3" cstate="print"/>
          <a:srcRect/>
          <a:stretch>
            <a:fillRect/>
          </a:stretch>
        </p:blipFill>
        <p:spPr bwMode="auto">
          <a:xfrm>
            <a:off x="3429000" y="4419600"/>
            <a:ext cx="1143000" cy="1219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Youth and Family Inhalant Program </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90600" y="1371600"/>
            <a:ext cx="6934200" cy="520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Nenqayni belongs to a national committee of youth treatment centers from across Canada called </a:t>
            </a:r>
            <a:r>
              <a:rPr lang="en-US" b="1" dirty="0" smtClean="0"/>
              <a:t>YSAC (www.ysac.info)</a:t>
            </a:r>
          </a:p>
          <a:p>
            <a:endParaRPr lang="en-US" b="1" dirty="0" smtClean="0"/>
          </a:p>
          <a:p>
            <a:r>
              <a:rPr lang="en-US" b="1" dirty="0" smtClean="0"/>
              <a:t>Vision: </a:t>
            </a:r>
            <a:r>
              <a:rPr lang="en-US" dirty="0" smtClean="0"/>
              <a:t>“Delivering pro active, social, cultural and evidenced based programs that empower Indigenous families  and communities to improve their quality of life.”</a:t>
            </a:r>
          </a:p>
          <a:p>
            <a:endParaRPr lang="en-US" b="1" dirty="0"/>
          </a:p>
        </p:txBody>
      </p:sp>
      <p:sp>
        <p:nvSpPr>
          <p:cNvPr id="3" name="Title 2"/>
          <p:cNvSpPr>
            <a:spLocks noGrp="1"/>
          </p:cNvSpPr>
          <p:nvPr>
            <p:ph type="title"/>
          </p:nvPr>
        </p:nvSpPr>
        <p:spPr/>
        <p:txBody>
          <a:bodyPr>
            <a:normAutofit fontScale="90000"/>
          </a:bodyPr>
          <a:lstStyle/>
          <a:p>
            <a:pPr algn="ctr"/>
            <a:r>
              <a:rPr lang="en-US" dirty="0" smtClean="0"/>
              <a:t>Youth Solvent Abuse Committee</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5867400" y="4475922"/>
            <a:ext cx="2282825" cy="238207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solidFill>
                  <a:srgbClr val="000000"/>
                </a:solidFill>
              </a:rPr>
              <a:t>The Nenqayni Wellness Centre began treatment services in 1981 after several years of struggle and hard work by many concerned people of the Cariboo-</a:t>
            </a:r>
            <a:r>
              <a:rPr lang="en-US" sz="2800" dirty="0" err="1" smtClean="0">
                <a:solidFill>
                  <a:srgbClr val="000000"/>
                </a:solidFill>
              </a:rPr>
              <a:t>Chilcotin</a:t>
            </a:r>
            <a:r>
              <a:rPr lang="en-US" sz="2800" dirty="0" smtClean="0">
                <a:solidFill>
                  <a:srgbClr val="000000"/>
                </a:solidFill>
              </a:rPr>
              <a:t>.</a:t>
            </a:r>
          </a:p>
          <a:p>
            <a:pPr>
              <a:buNone/>
            </a:pPr>
            <a:endParaRPr lang="en-US" sz="2800" dirty="0" smtClean="0">
              <a:solidFill>
                <a:srgbClr val="000000"/>
              </a:solidFill>
            </a:endParaRPr>
          </a:p>
          <a:p>
            <a:r>
              <a:rPr lang="en-US" sz="2800" dirty="0" smtClean="0">
                <a:solidFill>
                  <a:srgbClr val="000000"/>
                </a:solidFill>
              </a:rPr>
              <a:t>Nenqayni first provided services out of the old residential school (St. Joseph’s Mission), moving to the Slumber Lodge Motel and finally moving to its own newly built facility on the Deep Creek reserve. </a:t>
            </a:r>
          </a:p>
        </p:txBody>
      </p:sp>
      <p:sp>
        <p:nvSpPr>
          <p:cNvPr id="2" name="Title 1"/>
          <p:cNvSpPr>
            <a:spLocks noGrp="1"/>
          </p:cNvSpPr>
          <p:nvPr>
            <p:ph type="title"/>
          </p:nvPr>
        </p:nvSpPr>
        <p:spPr/>
        <p:txBody>
          <a:bodyPr/>
          <a:lstStyle/>
          <a:p>
            <a:pPr algn="ctr"/>
            <a:r>
              <a:rPr lang="en-US" dirty="0" smtClean="0"/>
              <a:t>A Brief History </a:t>
            </a:r>
            <a:endParaRPr lang="en-US" dirty="0"/>
          </a:p>
        </p:txBody>
      </p:sp>
      <p:pic>
        <p:nvPicPr>
          <p:cNvPr id="4" name="Picture 3"/>
          <p:cNvPicPr/>
          <p:nvPr/>
        </p:nvPicPr>
        <p:blipFill>
          <a:blip r:embed="rId2" cstate="print"/>
          <a:srcRect/>
          <a:stretch>
            <a:fillRect/>
          </a:stretch>
        </p:blipFill>
        <p:spPr bwMode="auto">
          <a:xfrm>
            <a:off x="914400" y="152400"/>
            <a:ext cx="1143000" cy="1219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334000"/>
          </a:xfrm>
        </p:spPr>
        <p:txBody>
          <a:bodyPr>
            <a:normAutofit fontScale="92500"/>
          </a:bodyPr>
          <a:lstStyle/>
          <a:p>
            <a:r>
              <a:rPr lang="en-US" dirty="0" smtClean="0"/>
              <a:t>To strengthen  our Indigenous Recovery Network of substance abuse Treatment Centres for  youth, their families and communities;</a:t>
            </a:r>
          </a:p>
          <a:p>
            <a:r>
              <a:rPr lang="en-US" dirty="0" smtClean="0"/>
              <a:t>To provide services based on indigenous principles and values;</a:t>
            </a:r>
          </a:p>
          <a:p>
            <a:r>
              <a:rPr lang="en-US" dirty="0" smtClean="0"/>
              <a:t>To utilize and respect the natural value of culturally based programming;</a:t>
            </a:r>
          </a:p>
          <a:p>
            <a:r>
              <a:rPr lang="en-US" dirty="0" smtClean="0"/>
              <a:t>To develop and share  Best Practice initiatives with members and partner organizations, nationally and internationally;</a:t>
            </a:r>
          </a:p>
          <a:p>
            <a:r>
              <a:rPr lang="en-US" dirty="0" smtClean="0"/>
              <a:t>To ensure a national perspective is considered in conjunction with attention to and respect for regional and centre based priorities and projects.</a:t>
            </a:r>
          </a:p>
          <a:p>
            <a:endParaRPr lang="en-US" dirty="0"/>
          </a:p>
        </p:txBody>
      </p:sp>
      <p:sp>
        <p:nvSpPr>
          <p:cNvPr id="3" name="Title 2"/>
          <p:cNvSpPr>
            <a:spLocks noGrp="1"/>
          </p:cNvSpPr>
          <p:nvPr>
            <p:ph type="title"/>
          </p:nvPr>
        </p:nvSpPr>
        <p:spPr>
          <a:xfrm>
            <a:off x="381000" y="457200"/>
            <a:ext cx="8229600" cy="868362"/>
          </a:xfrm>
        </p:spPr>
        <p:txBody>
          <a:bodyPr>
            <a:normAutofit fontScale="90000"/>
          </a:bodyPr>
          <a:lstStyle/>
          <a:p>
            <a:r>
              <a:rPr lang="en-US" dirty="0" smtClean="0"/>
              <a:t>The YSAC Mandate is:</a:t>
            </a:r>
            <a:br>
              <a:rPr lang="en-US" dirty="0" smtClean="0"/>
            </a:b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r>
              <a:rPr lang="en-US" dirty="0" smtClean="0"/>
              <a:t>The Youth Program has 3 intakes per year. They occur in January, mid May and late August. Each treatment cycle is approximately four months in length. </a:t>
            </a:r>
          </a:p>
          <a:p>
            <a:pPr>
              <a:buNone/>
            </a:pP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Youth and Family Inhalant Program </a:t>
            </a:r>
            <a:endParaRPr lang="en-US" dirty="0"/>
          </a:p>
        </p:txBody>
      </p:sp>
      <p:pic>
        <p:nvPicPr>
          <p:cNvPr id="4" name="Picture 2"/>
          <p:cNvPicPr>
            <a:picLocks noChangeAspect="1" noChangeArrowheads="1"/>
          </p:cNvPicPr>
          <p:nvPr/>
        </p:nvPicPr>
        <p:blipFill>
          <a:blip r:embed="rId2" cstate="print"/>
          <a:srcRect t="3509" r="3947" b="5263"/>
          <a:stretch>
            <a:fillRect/>
          </a:stretch>
        </p:blipFill>
        <p:spPr bwMode="auto">
          <a:xfrm>
            <a:off x="4038600" y="3124200"/>
            <a:ext cx="4875334" cy="3625241"/>
          </a:xfrm>
          <a:prstGeom prst="rect">
            <a:avLst/>
          </a:prstGeom>
          <a:noFill/>
          <a:ln w="9525">
            <a:noFill/>
            <a:miter lim="800000"/>
            <a:headEnd/>
            <a:tailEnd/>
          </a:ln>
          <a:effectLst/>
        </p:spPr>
      </p:pic>
      <p:sp>
        <p:nvSpPr>
          <p:cNvPr id="5" name="TextBox 4"/>
          <p:cNvSpPr txBox="1"/>
          <p:nvPr/>
        </p:nvSpPr>
        <p:spPr>
          <a:xfrm>
            <a:off x="457200" y="3124200"/>
            <a:ext cx="3505200" cy="2862322"/>
          </a:xfrm>
          <a:prstGeom prst="rect">
            <a:avLst/>
          </a:prstGeom>
          <a:noFill/>
        </p:spPr>
        <p:txBody>
          <a:bodyPr wrap="square" rtlCol="0">
            <a:spAutoFit/>
          </a:bodyPr>
          <a:lstStyle/>
          <a:p>
            <a:pPr>
              <a:buFont typeface="Wingdings" pitchFamily="2" charset="2"/>
              <a:buChar char="v"/>
            </a:pPr>
            <a:r>
              <a:rPr lang="en-US" sz="2000" dirty="0" smtClean="0"/>
              <a:t> Although the youth program is called an “Inhalant Program”, Nenqayni accepts youth from all over Canada who struggle with substance abuse and/or substance abuse affected life styles – </a:t>
            </a:r>
            <a:r>
              <a:rPr lang="en-US" sz="2000" b="1" dirty="0" smtClean="0"/>
              <a:t>not only</a:t>
            </a:r>
            <a:r>
              <a:rPr lang="en-US" sz="2000" dirty="0" smtClean="0"/>
              <a:t> </a:t>
            </a:r>
            <a:r>
              <a:rPr lang="en-US" sz="2000" b="1" dirty="0" smtClean="0"/>
              <a:t>inhalants.  </a:t>
            </a:r>
            <a:endParaRPr lang="en-US" sz="20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youth program includes school, education sessions, group sessions, individual counseling, a focus on fitness, nutrition awareness.</a:t>
            </a:r>
          </a:p>
          <a:p>
            <a:pPr>
              <a:buNone/>
            </a:pPr>
            <a:endParaRPr lang="en-US" dirty="0" smtClean="0"/>
          </a:p>
          <a:p>
            <a:r>
              <a:rPr lang="en-US" dirty="0" smtClean="0"/>
              <a:t> Cultural activities such as daily smudging, sweats, and drumming and singing. </a:t>
            </a:r>
          </a:p>
          <a:p>
            <a:pPr>
              <a:buNone/>
            </a:pPr>
            <a:endParaRPr lang="en-US" dirty="0" smtClean="0"/>
          </a:p>
          <a:p>
            <a:r>
              <a:rPr lang="en-US" dirty="0" smtClean="0"/>
              <a:t>Youth also enjoy hand crafts and art activities such as beading, painting, sewing, etc.</a:t>
            </a:r>
            <a:endParaRPr lang="en-US" dirty="0"/>
          </a:p>
        </p:txBody>
      </p:sp>
      <p:sp>
        <p:nvSpPr>
          <p:cNvPr id="3" name="Title 2"/>
          <p:cNvSpPr>
            <a:spLocks noGrp="1"/>
          </p:cNvSpPr>
          <p:nvPr>
            <p:ph type="title"/>
          </p:nvPr>
        </p:nvSpPr>
        <p:spPr/>
        <p:txBody>
          <a:bodyPr>
            <a:normAutofit fontScale="90000"/>
          </a:bodyPr>
          <a:lstStyle/>
          <a:p>
            <a:pPr algn="ctr"/>
            <a:r>
              <a:rPr lang="en-US" dirty="0" smtClean="0"/>
              <a:t>Youth and Family Inhalant Program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257800"/>
          </a:xfrm>
        </p:spPr>
        <p:txBody>
          <a:bodyPr>
            <a:normAutofit fontScale="92500" lnSpcReduction="10000"/>
          </a:bodyPr>
          <a:lstStyle/>
          <a:p>
            <a:r>
              <a:rPr lang="en-US" dirty="0" smtClean="0"/>
              <a:t>Self Esteem </a:t>
            </a:r>
          </a:p>
          <a:p>
            <a:r>
              <a:rPr lang="en-US" dirty="0" smtClean="0"/>
              <a:t>Emotional Intelligence 	</a:t>
            </a:r>
          </a:p>
          <a:p>
            <a:r>
              <a:rPr lang="en-US" dirty="0" smtClean="0"/>
              <a:t>Medicine Wheel – Balance </a:t>
            </a:r>
          </a:p>
          <a:p>
            <a:r>
              <a:rPr lang="en-US" dirty="0" smtClean="0"/>
              <a:t>Communication</a:t>
            </a:r>
          </a:p>
          <a:p>
            <a:r>
              <a:rPr lang="en-US" dirty="0" smtClean="0"/>
              <a:t>Bullying </a:t>
            </a:r>
          </a:p>
          <a:p>
            <a:r>
              <a:rPr lang="en-US" dirty="0" smtClean="0"/>
              <a:t>Anger Management </a:t>
            </a:r>
          </a:p>
          <a:p>
            <a:r>
              <a:rPr lang="en-US" dirty="0" smtClean="0"/>
              <a:t>Grief and Loss </a:t>
            </a:r>
          </a:p>
          <a:p>
            <a:r>
              <a:rPr lang="en-US" dirty="0" smtClean="0"/>
              <a:t>Family/Domestic Violence </a:t>
            </a:r>
          </a:p>
          <a:p>
            <a:r>
              <a:rPr lang="en-US" dirty="0" smtClean="0"/>
              <a:t>Historical Trauma </a:t>
            </a:r>
          </a:p>
          <a:p>
            <a:r>
              <a:rPr lang="en-US" dirty="0" smtClean="0"/>
              <a:t>Sexual Health </a:t>
            </a:r>
          </a:p>
          <a:p>
            <a:r>
              <a:rPr lang="en-US" dirty="0" smtClean="0"/>
              <a:t>Drug of abuse info sessions: crystal meth, cocaine, marijuana, crack</a:t>
            </a:r>
          </a:p>
          <a:p>
            <a:pPr algn="ctr">
              <a:buNone/>
            </a:pPr>
            <a:r>
              <a:rPr lang="en-US" b="1" u="sng" dirty="0" smtClean="0"/>
              <a:t>AND SO MUCH MORE!  </a:t>
            </a:r>
          </a:p>
          <a:p>
            <a:endParaRPr lang="en-US" dirty="0"/>
          </a:p>
        </p:txBody>
      </p:sp>
      <p:sp>
        <p:nvSpPr>
          <p:cNvPr id="3" name="Title 2"/>
          <p:cNvSpPr>
            <a:spLocks noGrp="1"/>
          </p:cNvSpPr>
          <p:nvPr>
            <p:ph type="title"/>
          </p:nvPr>
        </p:nvSpPr>
        <p:spPr/>
        <p:txBody>
          <a:bodyPr/>
          <a:lstStyle/>
          <a:p>
            <a:pPr algn="ctr"/>
            <a:r>
              <a:rPr lang="en-US" dirty="0" smtClean="0"/>
              <a:t>Work Shops </a:t>
            </a:r>
            <a:endParaRPr lang="en-US" dirty="0"/>
          </a:p>
        </p:txBody>
      </p:sp>
      <p:pic>
        <p:nvPicPr>
          <p:cNvPr id="4" name="Picture 3"/>
          <p:cNvPicPr/>
          <p:nvPr/>
        </p:nvPicPr>
        <p:blipFill>
          <a:blip r:embed="rId2" cstate="print"/>
          <a:srcRect/>
          <a:stretch>
            <a:fillRect/>
          </a:stretch>
        </p:blipFill>
        <p:spPr bwMode="auto">
          <a:xfrm>
            <a:off x="6629400" y="609600"/>
            <a:ext cx="1676400" cy="1676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Questions about Nenqayni's Youth  Program? </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309019" y="1481138"/>
            <a:ext cx="4525962" cy="4525962"/>
          </a:xfrm>
          <a:prstGeom prst="rect">
            <a:avLst/>
          </a:prstGeom>
          <a:noFill/>
          <a:ln w="9525">
            <a:noFill/>
            <a:miter lim="800000"/>
            <a:headEnd/>
            <a:tailEnd/>
          </a:ln>
          <a:effectLst/>
        </p:spPr>
      </p:pic>
      <p:pic>
        <p:nvPicPr>
          <p:cNvPr id="5" name="Picture 4"/>
          <p:cNvPicPr/>
          <p:nvPr/>
        </p:nvPicPr>
        <p:blipFill>
          <a:blip r:embed="rId3" cstate="print"/>
          <a:srcRect/>
          <a:stretch>
            <a:fillRect/>
          </a:stretch>
        </p:blipFill>
        <p:spPr bwMode="auto">
          <a:xfrm>
            <a:off x="3429000" y="4419600"/>
            <a:ext cx="1143000" cy="1219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Nenqayni Mobile Treatment Program </a:t>
            </a:r>
            <a:endParaRPr lang="en-US" dirty="0"/>
          </a:p>
        </p:txBody>
      </p:sp>
      <p:pic>
        <p:nvPicPr>
          <p:cNvPr id="4" name="Picture 2"/>
          <p:cNvPicPr>
            <a:picLocks noGrp="1" noChangeAspect="1" noChangeArrowheads="1"/>
          </p:cNvPicPr>
          <p:nvPr>
            <p:ph idx="1"/>
          </p:nvPr>
        </p:nvPicPr>
        <p:blipFill>
          <a:blip r:embed="rId2" cstate="print"/>
          <a:srcRect b="17742"/>
          <a:stretch>
            <a:fillRect/>
          </a:stretch>
        </p:blipFill>
        <p:spPr bwMode="auto">
          <a:xfrm>
            <a:off x="762001" y="1481137"/>
            <a:ext cx="7772400" cy="4795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a:blip r:embed="rId3" cstate="print"/>
          <a:srcRect/>
          <a:stretch>
            <a:fillRect/>
          </a:stretch>
        </p:blipFill>
        <p:spPr bwMode="auto">
          <a:xfrm>
            <a:off x="304800" y="152400"/>
            <a:ext cx="914400" cy="9144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7924800" y="152400"/>
            <a:ext cx="914400" cy="914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lstStyle/>
          <a:p>
            <a:r>
              <a:rPr lang="en-US" dirty="0" smtClean="0"/>
              <a:t>Began in the fall of 2012</a:t>
            </a:r>
          </a:p>
          <a:p>
            <a:r>
              <a:rPr lang="en-US" dirty="0" smtClean="0"/>
              <a:t>Funding from the Interior Health Authority, First Nations Health Authority and Health Canada </a:t>
            </a:r>
          </a:p>
          <a:p>
            <a:r>
              <a:rPr lang="en-US" dirty="0" smtClean="0"/>
              <a:t>Delivers “mobile” (i.e. outreach or day programming) to the 15 bands that own and govern Nenqayni Wellness Centre. </a:t>
            </a:r>
          </a:p>
          <a:p>
            <a:r>
              <a:rPr lang="en-US" dirty="0" smtClean="0"/>
              <a:t>3 week long programs delivered at the community level that are designed to be community driven and Nation based. </a:t>
            </a:r>
            <a:endParaRPr lang="en-US" dirty="0"/>
          </a:p>
        </p:txBody>
      </p:sp>
      <p:sp>
        <p:nvSpPr>
          <p:cNvPr id="3" name="Title 2"/>
          <p:cNvSpPr>
            <a:spLocks noGrp="1"/>
          </p:cNvSpPr>
          <p:nvPr>
            <p:ph type="title"/>
          </p:nvPr>
        </p:nvSpPr>
        <p:spPr/>
        <p:txBody>
          <a:bodyPr/>
          <a:lstStyle/>
          <a:p>
            <a:pPr algn="ctr"/>
            <a:r>
              <a:rPr lang="en-US" dirty="0" smtClean="0"/>
              <a:t>Mobile Treatment Program</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Schedule and interventions for each community program are developed by completing a needs assessment with community members, elders, band staff, councils and chiefs. </a:t>
            </a:r>
          </a:p>
          <a:p>
            <a:r>
              <a:rPr lang="en-US" dirty="0" smtClean="0"/>
              <a:t>Nenqayni provides staff best able to meet the needs of the community. </a:t>
            </a:r>
          </a:p>
          <a:p>
            <a:r>
              <a:rPr lang="en-US" dirty="0" smtClean="0"/>
              <a:t>Staff stay within the community and deliver programming at times which best suit the attendees. </a:t>
            </a:r>
          </a:p>
          <a:p>
            <a:endParaRPr lang="en-US" dirty="0"/>
          </a:p>
        </p:txBody>
      </p:sp>
      <p:sp>
        <p:nvSpPr>
          <p:cNvPr id="3" name="Title 2"/>
          <p:cNvSpPr>
            <a:spLocks noGrp="1"/>
          </p:cNvSpPr>
          <p:nvPr>
            <p:ph type="title"/>
          </p:nvPr>
        </p:nvSpPr>
        <p:spPr/>
        <p:txBody>
          <a:bodyPr/>
          <a:lstStyle/>
          <a:p>
            <a:pPr algn="ctr"/>
            <a:r>
              <a:rPr lang="en-US" dirty="0" smtClean="0"/>
              <a:t>Mobile Treatment Program</a:t>
            </a:r>
            <a:endParaRPr lang="en-US" dirty="0"/>
          </a:p>
        </p:txBody>
      </p:sp>
      <p:pic>
        <p:nvPicPr>
          <p:cNvPr id="4" name="Picture 3"/>
          <p:cNvPicPr/>
          <p:nvPr/>
        </p:nvPicPr>
        <p:blipFill>
          <a:blip r:embed="rId2" cstate="print"/>
          <a:srcRect/>
          <a:stretch>
            <a:fillRect/>
          </a:stretch>
        </p:blipFill>
        <p:spPr bwMode="auto">
          <a:xfrm>
            <a:off x="6553200" y="5410200"/>
            <a:ext cx="1524000" cy="1447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Nenqayni collects basic information from participants to start and there are none of the usual requirements for attending residential treatment programs. </a:t>
            </a:r>
          </a:p>
        </p:txBody>
      </p:sp>
      <p:sp>
        <p:nvSpPr>
          <p:cNvPr id="3" name="Title 2"/>
          <p:cNvSpPr>
            <a:spLocks noGrp="1"/>
          </p:cNvSpPr>
          <p:nvPr>
            <p:ph type="title"/>
          </p:nvPr>
        </p:nvSpPr>
        <p:spPr/>
        <p:txBody>
          <a:bodyPr/>
          <a:lstStyle/>
          <a:p>
            <a:pPr algn="ctr"/>
            <a:r>
              <a:rPr lang="en-US" dirty="0" smtClean="0"/>
              <a:t>Mobile Treatment Program</a:t>
            </a:r>
            <a:endParaRPr lang="en-US" dirty="0"/>
          </a:p>
        </p:txBody>
      </p:sp>
      <p:pic>
        <p:nvPicPr>
          <p:cNvPr id="4" name="Picture 2"/>
          <p:cNvPicPr>
            <a:picLocks noChangeAspect="1" noChangeArrowheads="1"/>
          </p:cNvPicPr>
          <p:nvPr/>
        </p:nvPicPr>
        <p:blipFill>
          <a:blip r:embed="rId2" cstate="print"/>
          <a:srcRect l="14644" t="9365" r="18433"/>
          <a:stretch>
            <a:fillRect/>
          </a:stretch>
        </p:blipFill>
        <p:spPr bwMode="auto">
          <a:xfrm>
            <a:off x="4724401" y="2895599"/>
            <a:ext cx="3810000" cy="3924301"/>
          </a:xfrm>
          <a:prstGeom prst="rect">
            <a:avLst/>
          </a:prstGeom>
          <a:noFill/>
          <a:ln w="9525">
            <a:noFill/>
            <a:miter lim="800000"/>
            <a:headEnd/>
            <a:tailEnd/>
          </a:ln>
          <a:effectLst/>
        </p:spPr>
      </p:pic>
      <p:pic>
        <p:nvPicPr>
          <p:cNvPr id="5" name="Picture 4" descr="C:\Documents and Settings\Norah\Desktop\Nenqayni Desktop Folder\Mobile Treatment\Reports\Mobile TX 076.JPG"/>
          <p:cNvPicPr/>
          <p:nvPr/>
        </p:nvPicPr>
        <p:blipFill>
          <a:blip r:embed="rId3" cstate="print"/>
          <a:srcRect l="7782" r="4779"/>
          <a:stretch>
            <a:fillRect/>
          </a:stretch>
        </p:blipFill>
        <p:spPr bwMode="auto">
          <a:xfrm>
            <a:off x="381000" y="3505200"/>
            <a:ext cx="3505200" cy="29813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Mobile Treatment Program</a:t>
            </a:r>
            <a:endParaRPr lang="en-US" dirty="0"/>
          </a:p>
        </p:txBody>
      </p:sp>
      <p:sp>
        <p:nvSpPr>
          <p:cNvPr id="5" name="Content Placeholder 4"/>
          <p:cNvSpPr>
            <a:spLocks noGrp="1"/>
          </p:cNvSpPr>
          <p:nvPr>
            <p:ph idx="1"/>
          </p:nvPr>
        </p:nvSpPr>
        <p:spPr/>
        <p:txBody>
          <a:bodyPr>
            <a:normAutofit lnSpcReduction="10000"/>
          </a:bodyPr>
          <a:lstStyle/>
          <a:p>
            <a:pPr>
              <a:buNone/>
            </a:pPr>
            <a:r>
              <a:rPr lang="en-US" dirty="0" smtClean="0"/>
              <a:t>Accessibility is key and is partly responsible for the enormous success of this new program. </a:t>
            </a:r>
          </a:p>
          <a:p>
            <a:pPr>
              <a:buFont typeface="Wingdings" pitchFamily="2" charset="2"/>
              <a:buChar char="v"/>
            </a:pPr>
            <a:r>
              <a:rPr lang="en-US" dirty="0" smtClean="0"/>
              <a:t>No medical, no testing, no sober time, no previous visits</a:t>
            </a:r>
          </a:p>
          <a:p>
            <a:pPr>
              <a:buFont typeface="Wingdings" pitchFamily="2" charset="2"/>
              <a:buChar char="v"/>
            </a:pPr>
            <a:r>
              <a:rPr lang="en-US" dirty="0" smtClean="0"/>
              <a:t>An open door policy</a:t>
            </a:r>
          </a:p>
          <a:p>
            <a:pPr>
              <a:buFont typeface="Wingdings" pitchFamily="2" charset="2"/>
              <a:buChar char="v"/>
            </a:pPr>
            <a:endParaRPr lang="en-US" dirty="0" smtClean="0"/>
          </a:p>
          <a:p>
            <a:pPr>
              <a:buNone/>
            </a:pPr>
            <a:r>
              <a:rPr lang="en-US" dirty="0" smtClean="0"/>
              <a:t>Culture and traditional activities are reported as some of the program’s best features. </a:t>
            </a:r>
          </a:p>
          <a:p>
            <a:pPr>
              <a:buFont typeface="Wingdings" pitchFamily="2" charset="2"/>
              <a:buChar char="v"/>
            </a:pPr>
            <a:r>
              <a:rPr lang="en-US" dirty="0" smtClean="0"/>
              <a:t>97% of participants over 7 communities stated that they would like the program to return </a:t>
            </a:r>
          </a:p>
          <a:p>
            <a:pPr>
              <a:buNone/>
            </a:pPr>
            <a:endParaRPr lang="en-US" dirty="0" smtClean="0"/>
          </a:p>
          <a:p>
            <a:pPr>
              <a:buNone/>
            </a:pP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81600"/>
          </a:xfrm>
        </p:spPr>
        <p:txBody>
          <a:bodyPr>
            <a:normAutofit/>
          </a:bodyPr>
          <a:lstStyle/>
          <a:p>
            <a:endParaRPr lang="en-US" dirty="0" smtClean="0">
              <a:solidFill>
                <a:schemeClr val="bg2">
                  <a:lumMod val="10000"/>
                </a:schemeClr>
              </a:solidFill>
            </a:endParaRPr>
          </a:p>
          <a:p>
            <a:r>
              <a:rPr lang="en-US" dirty="0" smtClean="0">
                <a:solidFill>
                  <a:schemeClr val="bg2">
                    <a:lumMod val="10000"/>
                  </a:schemeClr>
                </a:solidFill>
              </a:rPr>
              <a:t>In July 1996 Nenqayni was one of the first youth treatment programs nationally to admit youth clients into the new Youth &amp; Family Inhalant Program. Originally located in modular trailers, the Youth Program moved to a new building in 2002. </a:t>
            </a:r>
          </a:p>
          <a:p>
            <a:endParaRPr lang="en-US" dirty="0"/>
          </a:p>
        </p:txBody>
      </p:sp>
      <p:sp>
        <p:nvSpPr>
          <p:cNvPr id="3" name="Title 2"/>
          <p:cNvSpPr>
            <a:spLocks noGrp="1"/>
          </p:cNvSpPr>
          <p:nvPr>
            <p:ph type="title"/>
          </p:nvPr>
        </p:nvSpPr>
        <p:spPr/>
        <p:txBody>
          <a:bodyPr/>
          <a:lstStyle/>
          <a:p>
            <a:pPr algn="ctr"/>
            <a:r>
              <a:rPr lang="en-US" dirty="0" smtClean="0"/>
              <a:t>A Brief History </a:t>
            </a:r>
            <a:endParaRPr lang="en-US" dirty="0"/>
          </a:p>
        </p:txBody>
      </p:sp>
      <p:pic>
        <p:nvPicPr>
          <p:cNvPr id="4" name="Picture 3"/>
          <p:cNvPicPr/>
          <p:nvPr/>
        </p:nvPicPr>
        <p:blipFill>
          <a:blip r:embed="rId2" cstate="print"/>
          <a:srcRect/>
          <a:stretch>
            <a:fillRect/>
          </a:stretch>
        </p:blipFill>
        <p:spPr bwMode="auto">
          <a:xfrm>
            <a:off x="5867400" y="4191000"/>
            <a:ext cx="2057400" cy="2057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Questions about Nenqayni's Mobile Program? </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309019" y="1481138"/>
            <a:ext cx="4525962" cy="4525962"/>
          </a:xfrm>
          <a:prstGeom prst="rect">
            <a:avLst/>
          </a:prstGeom>
          <a:noFill/>
          <a:ln w="9525">
            <a:noFill/>
            <a:miter lim="800000"/>
            <a:headEnd/>
            <a:tailEnd/>
          </a:ln>
          <a:effectLst/>
        </p:spPr>
      </p:pic>
      <p:pic>
        <p:nvPicPr>
          <p:cNvPr id="5" name="Picture 4"/>
          <p:cNvPicPr/>
          <p:nvPr/>
        </p:nvPicPr>
        <p:blipFill>
          <a:blip r:embed="rId3" cstate="print"/>
          <a:srcRect/>
          <a:stretch>
            <a:fillRect/>
          </a:stretch>
        </p:blipFill>
        <p:spPr bwMode="auto">
          <a:xfrm>
            <a:off x="3429000" y="4419600"/>
            <a:ext cx="1143000" cy="12192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Continuing Care Program</a:t>
            </a:r>
            <a:endParaRPr lang="en-US" dirty="0"/>
          </a:p>
        </p:txBody>
      </p:sp>
      <p:pic>
        <p:nvPicPr>
          <p:cNvPr id="11266" name="Picture 2" descr="C:\Documents and Settings\Norah\My Documents\My Pictures\phone.bmp"/>
          <p:cNvPicPr>
            <a:picLocks noGrp="1" noChangeAspect="1" noChangeArrowheads="1"/>
          </p:cNvPicPr>
          <p:nvPr>
            <p:ph idx="1"/>
          </p:nvPr>
        </p:nvPicPr>
        <p:blipFill>
          <a:blip r:embed="rId2" cstate="print"/>
          <a:srcRect/>
          <a:stretch>
            <a:fillRect/>
          </a:stretch>
        </p:blipFill>
        <p:spPr bwMode="auto">
          <a:xfrm>
            <a:off x="609600" y="1524000"/>
            <a:ext cx="2723810" cy="1676191"/>
          </a:xfrm>
          <a:prstGeom prst="rect">
            <a:avLst/>
          </a:prstGeom>
          <a:noFill/>
        </p:spPr>
      </p:pic>
      <p:pic>
        <p:nvPicPr>
          <p:cNvPr id="11268" name="Picture 4" descr="https://www.seoclerks.com/pics/want10661-1sgymZ1388745025.jpg"/>
          <p:cNvPicPr>
            <a:picLocks noChangeAspect="1" noChangeArrowheads="1"/>
          </p:cNvPicPr>
          <p:nvPr/>
        </p:nvPicPr>
        <p:blipFill>
          <a:blip r:embed="rId3" cstate="print"/>
          <a:srcRect/>
          <a:stretch>
            <a:fillRect/>
          </a:stretch>
        </p:blipFill>
        <p:spPr bwMode="auto">
          <a:xfrm>
            <a:off x="4648200" y="3276600"/>
            <a:ext cx="3890962" cy="3331393"/>
          </a:xfrm>
          <a:prstGeom prst="rect">
            <a:avLst/>
          </a:prstGeom>
          <a:noFill/>
        </p:spPr>
      </p:pic>
      <p:pic>
        <p:nvPicPr>
          <p:cNvPr id="11270" name="Picture 6" descr="http://www.etiole.com/wp-content/uploads/2009/04/skype1.jpg"/>
          <p:cNvPicPr>
            <a:picLocks noChangeAspect="1" noChangeArrowheads="1"/>
          </p:cNvPicPr>
          <p:nvPr/>
        </p:nvPicPr>
        <p:blipFill>
          <a:blip r:embed="rId4" cstate="print"/>
          <a:srcRect t="26000" b="24000"/>
          <a:stretch>
            <a:fillRect/>
          </a:stretch>
        </p:blipFill>
        <p:spPr bwMode="auto">
          <a:xfrm>
            <a:off x="4267200" y="1143000"/>
            <a:ext cx="3810000" cy="1905000"/>
          </a:xfrm>
          <a:prstGeom prst="rect">
            <a:avLst/>
          </a:prstGeom>
          <a:noFill/>
        </p:spPr>
      </p:pic>
      <p:pic>
        <p:nvPicPr>
          <p:cNvPr id="11272" name="Picture 8" descr="http://www.handylife.com/images/stories/divers/email.jpg"/>
          <p:cNvPicPr>
            <a:picLocks noChangeAspect="1" noChangeArrowheads="1"/>
          </p:cNvPicPr>
          <p:nvPr/>
        </p:nvPicPr>
        <p:blipFill>
          <a:blip r:embed="rId5" cstate="print"/>
          <a:srcRect l="2381" t="2214" b="2574"/>
          <a:stretch>
            <a:fillRect/>
          </a:stretch>
        </p:blipFill>
        <p:spPr bwMode="auto">
          <a:xfrm>
            <a:off x="762000" y="3200400"/>
            <a:ext cx="3124200" cy="32766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Nenqayni Wellness Centre undertook an extensive research project in the area of continuing care in 2007. </a:t>
            </a:r>
          </a:p>
          <a:p>
            <a:r>
              <a:rPr lang="en-US" dirty="0" smtClean="0"/>
              <a:t> The research conclusions and resulting recommendations addressed the needs of community workers and volunteers, focused on continuing care as a community-based service, outreach for communities, training for workers, communication, continuing care planning, culture and spirituality. </a:t>
            </a:r>
            <a:endParaRPr lang="en-US" dirty="0"/>
          </a:p>
        </p:txBody>
      </p:sp>
      <p:sp>
        <p:nvSpPr>
          <p:cNvPr id="3" name="Title 2"/>
          <p:cNvSpPr>
            <a:spLocks noGrp="1"/>
          </p:cNvSpPr>
          <p:nvPr>
            <p:ph type="title"/>
          </p:nvPr>
        </p:nvSpPr>
        <p:spPr/>
        <p:txBody>
          <a:bodyPr/>
          <a:lstStyle/>
          <a:p>
            <a:pPr algn="ctr"/>
            <a:r>
              <a:rPr lang="en-US" dirty="0" smtClean="0"/>
              <a:t>Continuing Care Program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525963"/>
          </a:xfrm>
        </p:spPr>
        <p:txBody>
          <a:bodyPr/>
          <a:lstStyle/>
          <a:p>
            <a:r>
              <a:rPr lang="en-US" dirty="0" smtClean="0"/>
              <a:t>Nenqayni recognizes that treatment is not completed when a client graduates from one of our programs and that treatment is an ongoing process consisting of community supports / services as well as continued support from our centre after our clients leave. </a:t>
            </a:r>
          </a:p>
        </p:txBody>
      </p:sp>
      <p:sp>
        <p:nvSpPr>
          <p:cNvPr id="3" name="Title 2"/>
          <p:cNvSpPr>
            <a:spLocks noGrp="1"/>
          </p:cNvSpPr>
          <p:nvPr>
            <p:ph type="title"/>
          </p:nvPr>
        </p:nvSpPr>
        <p:spPr>
          <a:xfrm>
            <a:off x="533400" y="609600"/>
            <a:ext cx="8229600" cy="1143000"/>
          </a:xfrm>
        </p:spPr>
        <p:txBody>
          <a:bodyPr>
            <a:normAutofit fontScale="90000"/>
          </a:bodyPr>
          <a:lstStyle/>
          <a:p>
            <a:pPr algn="ctr"/>
            <a:r>
              <a:rPr lang="en-US" dirty="0" smtClean="0"/>
              <a:t>Continuing Care Program: Continuing Care is a full time job! </a:t>
            </a:r>
            <a:br>
              <a:rPr lang="en-US" dirty="0" smtClean="0"/>
            </a:br>
            <a:endParaRPr lang="en-US" dirty="0"/>
          </a:p>
        </p:txBody>
      </p:sp>
      <p:pic>
        <p:nvPicPr>
          <p:cNvPr id="4" name="Picture 3"/>
          <p:cNvPicPr/>
          <p:nvPr/>
        </p:nvPicPr>
        <p:blipFill>
          <a:blip r:embed="rId2" cstate="print"/>
          <a:srcRect/>
          <a:stretch>
            <a:fillRect/>
          </a:stretch>
        </p:blipFill>
        <p:spPr bwMode="auto">
          <a:xfrm>
            <a:off x="3733800" y="4800600"/>
            <a:ext cx="1676400" cy="1676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267200"/>
          </a:xfrm>
        </p:spPr>
        <p:txBody>
          <a:bodyPr>
            <a:normAutofit/>
          </a:bodyPr>
          <a:lstStyle/>
          <a:p>
            <a:r>
              <a:rPr lang="en-US" dirty="0" smtClean="0"/>
              <a:t>With time, commitment and the collaborative efforts of staff Nenqayni has developed and implemented a system that nurtures the importance of building relationships with our clients while they are with us and is sustained over a period of time for continuing support. </a:t>
            </a:r>
          </a:p>
        </p:txBody>
      </p:sp>
      <p:sp>
        <p:nvSpPr>
          <p:cNvPr id="3" name="Title 2"/>
          <p:cNvSpPr>
            <a:spLocks noGrp="1"/>
          </p:cNvSpPr>
          <p:nvPr>
            <p:ph type="title"/>
          </p:nvPr>
        </p:nvSpPr>
        <p:spPr/>
        <p:txBody>
          <a:bodyPr/>
          <a:lstStyle/>
          <a:p>
            <a:pPr algn="ctr"/>
            <a:r>
              <a:rPr lang="en-US" dirty="0" smtClean="0"/>
              <a:t>Continuing Care Program </a:t>
            </a:r>
            <a:endParaRPr lang="en-US" dirty="0"/>
          </a:p>
        </p:txBody>
      </p:sp>
      <p:pic>
        <p:nvPicPr>
          <p:cNvPr id="4" name="Picture 3"/>
          <p:cNvPicPr/>
          <p:nvPr/>
        </p:nvPicPr>
        <p:blipFill>
          <a:blip r:embed="rId2" cstate="print"/>
          <a:srcRect/>
          <a:stretch>
            <a:fillRect/>
          </a:stretch>
        </p:blipFill>
        <p:spPr bwMode="auto">
          <a:xfrm>
            <a:off x="3733800" y="4800600"/>
            <a:ext cx="1676400" cy="16764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229600" cy="4876800"/>
          </a:xfrm>
        </p:spPr>
        <p:txBody>
          <a:bodyPr>
            <a:normAutofit/>
          </a:bodyPr>
          <a:lstStyle/>
          <a:p>
            <a:r>
              <a:rPr lang="en-US" dirty="0" smtClean="0"/>
              <a:t>Nenqayni recognizes  technological advancements of today’s world and the impact of social media. </a:t>
            </a:r>
          </a:p>
          <a:p>
            <a:r>
              <a:rPr lang="en-US" dirty="0" smtClean="0"/>
              <a:t>We have implemented a variety of contact options and continue to review options so that Nenqayni can provide the best services possible to persons who attend the program. Today we make available the toll free number (see above), snail mail, fax, texting, video conferencing, and Facebook (closed group for past clients only).</a:t>
            </a:r>
            <a:endParaRPr lang="en-US" dirty="0"/>
          </a:p>
        </p:txBody>
      </p:sp>
      <p:sp>
        <p:nvSpPr>
          <p:cNvPr id="3" name="Title 2"/>
          <p:cNvSpPr>
            <a:spLocks noGrp="1"/>
          </p:cNvSpPr>
          <p:nvPr>
            <p:ph type="title"/>
          </p:nvPr>
        </p:nvSpPr>
        <p:spPr/>
        <p:txBody>
          <a:bodyPr/>
          <a:lstStyle/>
          <a:p>
            <a:pPr algn="ctr"/>
            <a:r>
              <a:rPr lang="en-US" dirty="0" smtClean="0"/>
              <a:t>Continuing Care Program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Our system provides a schedule to assist with regular contact with past clients from the Family, Youth and Mobile Programs. </a:t>
            </a:r>
          </a:p>
          <a:p>
            <a:pPr>
              <a:buNone/>
            </a:pPr>
            <a:endParaRPr lang="en-US" dirty="0" smtClean="0"/>
          </a:p>
          <a:p>
            <a:r>
              <a:rPr lang="en-US" dirty="0" smtClean="0"/>
              <a:t>Past clients may seek help / guidance by accessing our Continuing Care services pre and post treatment by calling the toll free number 1-888-668-4245.</a:t>
            </a:r>
          </a:p>
          <a:p>
            <a:endParaRPr lang="en-US" dirty="0"/>
          </a:p>
        </p:txBody>
      </p:sp>
      <p:sp>
        <p:nvSpPr>
          <p:cNvPr id="3" name="Title 2"/>
          <p:cNvSpPr>
            <a:spLocks noGrp="1"/>
          </p:cNvSpPr>
          <p:nvPr>
            <p:ph type="title"/>
          </p:nvPr>
        </p:nvSpPr>
        <p:spPr/>
        <p:txBody>
          <a:bodyPr/>
          <a:lstStyle/>
          <a:p>
            <a:pPr algn="ctr"/>
            <a:r>
              <a:rPr lang="en-US" dirty="0" smtClean="0"/>
              <a:t>Continuing Care Program </a:t>
            </a:r>
            <a:endParaRPr lang="en-US" dirty="0"/>
          </a:p>
        </p:txBody>
      </p:sp>
      <p:pic>
        <p:nvPicPr>
          <p:cNvPr id="4" name="Picture 3"/>
          <p:cNvPicPr/>
          <p:nvPr/>
        </p:nvPicPr>
        <p:blipFill>
          <a:blip r:embed="rId2" cstate="print"/>
          <a:srcRect/>
          <a:stretch>
            <a:fillRect/>
          </a:stretch>
        </p:blipFill>
        <p:spPr bwMode="auto">
          <a:xfrm>
            <a:off x="6553200" y="4876800"/>
            <a:ext cx="1676400" cy="16764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Questions About Nenqayni's Continuing Care Program? </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309019" y="1481138"/>
            <a:ext cx="4525962" cy="4525962"/>
          </a:xfrm>
          <a:prstGeom prst="rect">
            <a:avLst/>
          </a:prstGeom>
          <a:noFill/>
          <a:ln w="9525">
            <a:noFill/>
            <a:miter lim="800000"/>
            <a:headEnd/>
            <a:tailEnd/>
          </a:ln>
          <a:effectLst/>
        </p:spPr>
      </p:pic>
      <p:pic>
        <p:nvPicPr>
          <p:cNvPr id="5" name="Picture 4"/>
          <p:cNvPicPr/>
          <p:nvPr/>
        </p:nvPicPr>
        <p:blipFill>
          <a:blip r:embed="rId3" cstate="print"/>
          <a:srcRect/>
          <a:stretch>
            <a:fillRect/>
          </a:stretch>
        </p:blipFill>
        <p:spPr bwMode="auto">
          <a:xfrm>
            <a:off x="3429000" y="4419600"/>
            <a:ext cx="1143000" cy="12192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Nenqayni is Accredited!</a:t>
            </a:r>
            <a:endParaRPr lang="en-US" dirty="0"/>
          </a:p>
        </p:txBody>
      </p:sp>
      <p:pic>
        <p:nvPicPr>
          <p:cNvPr id="4" name="Picture 1" descr="C:\Documents and Settings\Sharon\My Documents\NENQAYNI LOGOS\CAC Seal of Excellence - Small.png"/>
          <p:cNvPicPr>
            <a:picLocks noChangeAspect="1" noChangeArrowheads="1"/>
          </p:cNvPicPr>
          <p:nvPr/>
        </p:nvPicPr>
        <p:blipFill>
          <a:blip r:embed="rId2" cstate="print"/>
          <a:srcRect/>
          <a:stretch>
            <a:fillRect/>
          </a:stretch>
        </p:blipFill>
        <p:spPr bwMode="auto">
          <a:xfrm>
            <a:off x="1828800" y="1219200"/>
            <a:ext cx="5638800" cy="5003441"/>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2001, Nenqayni Wellness Centre was accredited by the Canadian Council for Health Services Accreditation (CCHSA) - now called Accreditation Canada (AC). </a:t>
            </a:r>
          </a:p>
          <a:p>
            <a:r>
              <a:rPr lang="en-US" dirty="0" smtClean="0"/>
              <a:t>In 2010 Nenqayni Wellness Centre moved to the Canadian Accreditation Council (CAC). </a:t>
            </a:r>
          </a:p>
          <a:p>
            <a:endParaRPr lang="en-US" dirty="0"/>
          </a:p>
        </p:txBody>
      </p:sp>
      <p:sp>
        <p:nvSpPr>
          <p:cNvPr id="3" name="Title 2"/>
          <p:cNvSpPr>
            <a:spLocks noGrp="1"/>
          </p:cNvSpPr>
          <p:nvPr>
            <p:ph type="title"/>
          </p:nvPr>
        </p:nvSpPr>
        <p:spPr/>
        <p:txBody>
          <a:bodyPr/>
          <a:lstStyle/>
          <a:p>
            <a:pPr algn="ctr"/>
            <a:r>
              <a:rPr lang="en-US" dirty="0" smtClean="0"/>
              <a:t>Accreditation</a:t>
            </a:r>
            <a:endParaRPr lang="en-US" dirty="0"/>
          </a:p>
        </p:txBody>
      </p:sp>
      <p:pic>
        <p:nvPicPr>
          <p:cNvPr id="4" name="Picture 1" descr="C:\Documents and Settings\Sharon\My Documents\NENQAYNI LOGOS\CAC Seal of Excellence - Small.png"/>
          <p:cNvPicPr>
            <a:picLocks noChangeAspect="1" noChangeArrowheads="1"/>
          </p:cNvPicPr>
          <p:nvPr/>
        </p:nvPicPr>
        <p:blipFill>
          <a:blip r:embed="rId2" cstate="print"/>
          <a:srcRect/>
          <a:stretch>
            <a:fillRect/>
          </a:stretch>
        </p:blipFill>
        <p:spPr bwMode="auto">
          <a:xfrm>
            <a:off x="5791200" y="4495800"/>
            <a:ext cx="2022324" cy="179445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343400" cy="4525963"/>
          </a:xfrm>
        </p:spPr>
        <p:txBody>
          <a:bodyPr>
            <a:normAutofit lnSpcReduction="10000"/>
          </a:bodyPr>
          <a:lstStyle/>
          <a:p>
            <a:r>
              <a:rPr lang="en-US" dirty="0" smtClean="0">
                <a:solidFill>
                  <a:schemeClr val="bg2">
                    <a:lumMod val="10000"/>
                  </a:schemeClr>
                </a:solidFill>
              </a:rPr>
              <a:t>In subsequent years, a full size gym, a new daycare and family program school (2008) named the Antoine Archie Education Centre were built greatly enhancing the services available to clients in both programs. </a:t>
            </a:r>
          </a:p>
          <a:p>
            <a:endParaRPr lang="en-US" dirty="0"/>
          </a:p>
        </p:txBody>
      </p:sp>
      <p:sp>
        <p:nvSpPr>
          <p:cNvPr id="3" name="Title 2"/>
          <p:cNvSpPr>
            <a:spLocks noGrp="1"/>
          </p:cNvSpPr>
          <p:nvPr>
            <p:ph type="title"/>
          </p:nvPr>
        </p:nvSpPr>
        <p:spPr/>
        <p:txBody>
          <a:bodyPr/>
          <a:lstStyle/>
          <a:p>
            <a:pPr algn="ctr"/>
            <a:r>
              <a:rPr lang="en-US" dirty="0" smtClean="0"/>
              <a:t>A Brief History </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181600" y="1524000"/>
            <a:ext cx="3460880" cy="452596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It’s not easy, but it is worth it! </a:t>
            </a:r>
          </a:p>
          <a:p>
            <a:pPr>
              <a:buNone/>
            </a:pPr>
            <a:endParaRPr lang="en-US" dirty="0" smtClean="0"/>
          </a:p>
          <a:p>
            <a:r>
              <a:rPr lang="en-US" dirty="0" smtClean="0"/>
              <a:t>Accreditation assists in important areas of growth, promoting positive changes that support improved services for all clients and also a healthy environment for staff and the organization’s partners.</a:t>
            </a:r>
            <a:endParaRPr lang="en-US" dirty="0"/>
          </a:p>
        </p:txBody>
      </p:sp>
      <p:sp>
        <p:nvSpPr>
          <p:cNvPr id="3" name="Title 2"/>
          <p:cNvSpPr>
            <a:spLocks noGrp="1"/>
          </p:cNvSpPr>
          <p:nvPr>
            <p:ph type="title"/>
          </p:nvPr>
        </p:nvSpPr>
        <p:spPr/>
        <p:txBody>
          <a:bodyPr/>
          <a:lstStyle/>
          <a:p>
            <a:pPr algn="ctr"/>
            <a:r>
              <a:rPr lang="en-US" dirty="0" smtClean="0"/>
              <a:t>Accreditation</a:t>
            </a:r>
            <a:endParaRPr lang="en-US" dirty="0"/>
          </a:p>
        </p:txBody>
      </p:sp>
      <p:pic>
        <p:nvPicPr>
          <p:cNvPr id="4" name="Picture 3"/>
          <p:cNvPicPr/>
          <p:nvPr/>
        </p:nvPicPr>
        <p:blipFill>
          <a:blip r:embed="rId2" cstate="print"/>
          <a:srcRect/>
          <a:stretch>
            <a:fillRect/>
          </a:stretch>
        </p:blipFill>
        <p:spPr bwMode="auto">
          <a:xfrm>
            <a:off x="5943600" y="4419600"/>
            <a:ext cx="2133600" cy="2057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More organized and consistent </a:t>
            </a:r>
          </a:p>
          <a:p>
            <a:r>
              <a:rPr lang="en-US" dirty="0" smtClean="0"/>
              <a:t>Increased communication across all staff and shifts </a:t>
            </a:r>
          </a:p>
          <a:p>
            <a:r>
              <a:rPr lang="en-US" dirty="0" smtClean="0"/>
              <a:t>Increased awareness of job requirements </a:t>
            </a:r>
          </a:p>
          <a:p>
            <a:r>
              <a:rPr lang="en-US" dirty="0" smtClean="0"/>
              <a:t>Increase safety for staff and clients</a:t>
            </a:r>
          </a:p>
          <a:p>
            <a:r>
              <a:rPr lang="en-US" dirty="0" smtClean="0"/>
              <a:t>Enhances credibility of our programs </a:t>
            </a:r>
          </a:p>
          <a:p>
            <a:r>
              <a:rPr lang="en-US" dirty="0" smtClean="0"/>
              <a:t>Focused trainings for all staff that are regularly renewed and maintained </a:t>
            </a:r>
          </a:p>
          <a:p>
            <a:endParaRPr lang="en-US" dirty="0"/>
          </a:p>
        </p:txBody>
      </p:sp>
      <p:sp>
        <p:nvSpPr>
          <p:cNvPr id="3" name="Title 2"/>
          <p:cNvSpPr>
            <a:spLocks noGrp="1"/>
          </p:cNvSpPr>
          <p:nvPr>
            <p:ph type="title"/>
          </p:nvPr>
        </p:nvSpPr>
        <p:spPr/>
        <p:txBody>
          <a:bodyPr>
            <a:normAutofit fontScale="90000"/>
          </a:bodyPr>
          <a:lstStyle/>
          <a:p>
            <a:pPr algn="ctr"/>
            <a:r>
              <a:rPr lang="en-US" dirty="0" smtClean="0"/>
              <a:t>Positives of Accreditation Within Nenqayni</a:t>
            </a:r>
            <a:endParaRPr lang="en-US" dirty="0"/>
          </a:p>
        </p:txBody>
      </p:sp>
      <p:pic>
        <p:nvPicPr>
          <p:cNvPr id="4" name="Picture 3"/>
          <p:cNvPicPr/>
          <p:nvPr/>
        </p:nvPicPr>
        <p:blipFill>
          <a:blip r:embed="rId2" cstate="print"/>
          <a:srcRect/>
          <a:stretch>
            <a:fillRect/>
          </a:stretch>
        </p:blipFill>
        <p:spPr bwMode="auto">
          <a:xfrm>
            <a:off x="7162800" y="5181600"/>
            <a:ext cx="1143000" cy="12192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If you have never been to the centre and are curious about what it really looks like (even website pictures cannot do it justice) we offer onsite tours if you stop by. By calling ahead we can tailor the information to your needs. Some areas may not be open access due to respecting the privacy of persons currently attending the programs.</a:t>
            </a:r>
          </a:p>
          <a:p>
            <a:pPr algn="ctr">
              <a:buNone/>
            </a:pPr>
            <a:r>
              <a:rPr lang="en-US" sz="3600" b="1" dirty="0" smtClean="0"/>
              <a:t>1-888-668-4245</a:t>
            </a:r>
          </a:p>
        </p:txBody>
      </p:sp>
      <p:sp>
        <p:nvSpPr>
          <p:cNvPr id="3" name="Title 2"/>
          <p:cNvSpPr>
            <a:spLocks noGrp="1"/>
          </p:cNvSpPr>
          <p:nvPr>
            <p:ph type="title"/>
          </p:nvPr>
        </p:nvSpPr>
        <p:spPr/>
        <p:txBody>
          <a:bodyPr>
            <a:normAutofit fontScale="90000"/>
          </a:bodyPr>
          <a:lstStyle/>
          <a:p>
            <a:pPr algn="ctr"/>
            <a:r>
              <a:rPr lang="en-US" dirty="0" smtClean="0"/>
              <a:t>An Invitation to Professionals and Referral Workers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Last Chance! Any Questions? </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309019" y="1481138"/>
            <a:ext cx="4525962" cy="4525962"/>
          </a:xfrm>
          <a:prstGeom prst="rect">
            <a:avLst/>
          </a:prstGeom>
          <a:noFill/>
          <a:ln w="9525">
            <a:noFill/>
            <a:miter lim="800000"/>
            <a:headEnd/>
            <a:tailEnd/>
          </a:ln>
          <a:effectLst/>
        </p:spPr>
      </p:pic>
      <p:pic>
        <p:nvPicPr>
          <p:cNvPr id="5" name="Picture 4"/>
          <p:cNvPicPr/>
          <p:nvPr/>
        </p:nvPicPr>
        <p:blipFill>
          <a:blip r:embed="rId3" cstate="print"/>
          <a:srcRect/>
          <a:stretch>
            <a:fillRect/>
          </a:stretch>
        </p:blipFill>
        <p:spPr bwMode="auto">
          <a:xfrm>
            <a:off x="3429000" y="4419600"/>
            <a:ext cx="1143000" cy="1219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953000"/>
          </a:xfrm>
        </p:spPr>
        <p:txBody>
          <a:bodyPr>
            <a:normAutofit/>
          </a:bodyPr>
          <a:lstStyle/>
          <a:p>
            <a:endParaRPr lang="en-US" dirty="0" smtClean="0"/>
          </a:p>
          <a:p>
            <a:r>
              <a:rPr lang="en-US" dirty="0" smtClean="0"/>
              <a:t>Nenqayni is a non-profit society owned by the 15 bands and 3 Nations in the Cariboo Chilcotin </a:t>
            </a:r>
          </a:p>
          <a:p>
            <a:pPr>
              <a:buNone/>
            </a:pPr>
            <a:endParaRPr lang="en-US" dirty="0" smtClean="0"/>
          </a:p>
          <a:p>
            <a:r>
              <a:rPr lang="en-US" dirty="0" smtClean="0"/>
              <a:t>Nenqayni’s Board of Directors is comprised of 2 representatives from each Nation </a:t>
            </a:r>
          </a:p>
          <a:p>
            <a:pPr lvl="1"/>
            <a:endParaRPr lang="en-US" dirty="0" smtClean="0"/>
          </a:p>
          <a:p>
            <a:pPr lvl="1"/>
            <a:endParaRPr lang="en-US" dirty="0"/>
          </a:p>
        </p:txBody>
      </p:sp>
      <p:sp>
        <p:nvSpPr>
          <p:cNvPr id="3" name="Title 2"/>
          <p:cNvSpPr>
            <a:spLocks noGrp="1"/>
          </p:cNvSpPr>
          <p:nvPr>
            <p:ph type="title"/>
          </p:nvPr>
        </p:nvSpPr>
        <p:spPr>
          <a:xfrm>
            <a:off x="457200" y="381000"/>
            <a:ext cx="8229600" cy="990600"/>
          </a:xfrm>
        </p:spPr>
        <p:txBody>
          <a:bodyPr>
            <a:normAutofit fontScale="90000"/>
          </a:bodyPr>
          <a:lstStyle/>
          <a:p>
            <a:pPr lvl="0" algn="ctr"/>
            <a:r>
              <a:rPr lang="en-US" dirty="0" smtClean="0"/>
              <a:t>Treatment Centre Governance </a:t>
            </a:r>
            <a:br>
              <a:rPr lang="en-US" dirty="0" smtClean="0"/>
            </a:br>
            <a:endParaRPr lang="en-US" dirty="0"/>
          </a:p>
        </p:txBody>
      </p:sp>
      <p:pic>
        <p:nvPicPr>
          <p:cNvPr id="4" name="Picture 3"/>
          <p:cNvPicPr/>
          <p:nvPr/>
        </p:nvPicPr>
        <p:blipFill>
          <a:blip r:embed="rId2" cstate="print"/>
          <a:srcRect/>
          <a:stretch>
            <a:fillRect/>
          </a:stretch>
        </p:blipFill>
        <p:spPr bwMode="auto">
          <a:xfrm>
            <a:off x="6096000" y="4648200"/>
            <a:ext cx="1676400" cy="1676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endParaRPr lang="en-US" dirty="0" smtClean="0"/>
          </a:p>
          <a:p>
            <a:r>
              <a:rPr lang="en-US" dirty="0" smtClean="0"/>
              <a:t>6 Tsilhqot'in (</a:t>
            </a:r>
            <a:r>
              <a:rPr lang="en-US" dirty="0" err="1" smtClean="0"/>
              <a:t>Chilcotin</a:t>
            </a:r>
            <a:r>
              <a:rPr lang="en-US" dirty="0" smtClean="0"/>
              <a:t>) Nations </a:t>
            </a:r>
          </a:p>
          <a:p>
            <a:pPr lvl="1"/>
            <a:r>
              <a:rPr lang="en-US" dirty="0" err="1" smtClean="0"/>
              <a:t>Toosey</a:t>
            </a:r>
            <a:r>
              <a:rPr lang="en-US" dirty="0" smtClean="0"/>
              <a:t>, </a:t>
            </a:r>
            <a:r>
              <a:rPr lang="en-US" dirty="0" err="1" smtClean="0"/>
              <a:t>Nemiah</a:t>
            </a:r>
            <a:r>
              <a:rPr lang="en-US" dirty="0" smtClean="0"/>
              <a:t> Valley, </a:t>
            </a:r>
            <a:r>
              <a:rPr lang="en-US" dirty="0" err="1" smtClean="0"/>
              <a:t>Stoney</a:t>
            </a:r>
            <a:r>
              <a:rPr lang="en-US" dirty="0" smtClean="0"/>
              <a:t>, Red Stone, </a:t>
            </a:r>
            <a:r>
              <a:rPr lang="en-US" dirty="0" err="1" smtClean="0"/>
              <a:t>Anaham</a:t>
            </a:r>
            <a:r>
              <a:rPr lang="en-US" dirty="0" smtClean="0"/>
              <a:t>, Alexandria</a:t>
            </a:r>
          </a:p>
          <a:p>
            <a:r>
              <a:rPr lang="en-US" dirty="0" smtClean="0"/>
              <a:t>5 </a:t>
            </a:r>
            <a:r>
              <a:rPr lang="en-US" dirty="0" err="1" smtClean="0"/>
              <a:t>Secwepemc</a:t>
            </a:r>
            <a:r>
              <a:rPr lang="en-US" dirty="0" smtClean="0"/>
              <a:t> (</a:t>
            </a:r>
            <a:r>
              <a:rPr lang="en-US" dirty="0" err="1" smtClean="0"/>
              <a:t>Shuswap</a:t>
            </a:r>
            <a:r>
              <a:rPr lang="en-US" dirty="0" smtClean="0"/>
              <a:t>) Nations </a:t>
            </a:r>
          </a:p>
          <a:p>
            <a:pPr lvl="1"/>
            <a:r>
              <a:rPr lang="en-US" dirty="0" smtClean="0"/>
              <a:t>Alkali Lake, Soda Creek, Williams Lake, Canoe Creek/Dog Creek, </a:t>
            </a:r>
            <a:r>
              <a:rPr lang="en-US" dirty="0" err="1" smtClean="0"/>
              <a:t>Camin</a:t>
            </a:r>
            <a:r>
              <a:rPr lang="en-US" dirty="0" smtClean="0"/>
              <a:t> Lake</a:t>
            </a:r>
          </a:p>
          <a:p>
            <a:r>
              <a:rPr lang="en-US" dirty="0" smtClean="0"/>
              <a:t>4 </a:t>
            </a:r>
            <a:r>
              <a:rPr lang="en-US" dirty="0" err="1" smtClean="0"/>
              <a:t>Dakelh</a:t>
            </a:r>
            <a:r>
              <a:rPr lang="en-US" dirty="0" smtClean="0"/>
              <a:t> (Carrier) Nations </a:t>
            </a:r>
          </a:p>
          <a:p>
            <a:pPr lvl="1"/>
            <a:r>
              <a:rPr lang="en-US" dirty="0" err="1" smtClean="0"/>
              <a:t>Kluskus</a:t>
            </a:r>
            <a:r>
              <a:rPr lang="en-US" dirty="0" smtClean="0"/>
              <a:t>, </a:t>
            </a:r>
            <a:r>
              <a:rPr lang="en-US" dirty="0" err="1" smtClean="0"/>
              <a:t>Redbluff</a:t>
            </a:r>
            <a:r>
              <a:rPr lang="en-US" dirty="0" smtClean="0"/>
              <a:t>, </a:t>
            </a:r>
            <a:r>
              <a:rPr lang="en-US" dirty="0" err="1" smtClean="0"/>
              <a:t>Nazko</a:t>
            </a:r>
            <a:r>
              <a:rPr lang="en-US" dirty="0" smtClean="0"/>
              <a:t>, </a:t>
            </a:r>
            <a:r>
              <a:rPr lang="en-US" dirty="0" err="1" smtClean="0"/>
              <a:t>Ulkatcho</a:t>
            </a:r>
            <a:r>
              <a:rPr lang="en-US" dirty="0" smtClean="0"/>
              <a:t> </a:t>
            </a:r>
          </a:p>
          <a:p>
            <a:pPr lvl="1"/>
            <a:endParaRPr lang="en-US" dirty="0" smtClean="0"/>
          </a:p>
          <a:p>
            <a:pPr lvl="1"/>
            <a:r>
              <a:rPr lang="en-US" dirty="0" smtClean="0"/>
              <a:t>See Map of our service area </a:t>
            </a:r>
          </a:p>
          <a:p>
            <a:endParaRPr lang="en-US" dirty="0"/>
          </a:p>
        </p:txBody>
      </p:sp>
      <p:sp>
        <p:nvSpPr>
          <p:cNvPr id="3" name="Title 2"/>
          <p:cNvSpPr>
            <a:spLocks noGrp="1"/>
          </p:cNvSpPr>
          <p:nvPr>
            <p:ph type="title"/>
          </p:nvPr>
        </p:nvSpPr>
        <p:spPr>
          <a:xfrm>
            <a:off x="457200" y="274638"/>
            <a:ext cx="8229600" cy="1630362"/>
          </a:xfrm>
        </p:spPr>
        <p:txBody>
          <a:bodyPr>
            <a:normAutofit/>
          </a:bodyPr>
          <a:lstStyle/>
          <a:p>
            <a:pPr algn="ctr"/>
            <a:r>
              <a:rPr lang="en-US" dirty="0" smtClean="0"/>
              <a:t>Treatment Centre Governance</a:t>
            </a:r>
            <a:br>
              <a:rPr lang="en-US" dirty="0" smtClean="0"/>
            </a:br>
            <a:r>
              <a:rPr lang="en-US" dirty="0" smtClean="0"/>
              <a:t>Our15 Bands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il_fi" descr="http://www.gov.bc.ca/arr/firstnation/maps/images/region_4_detail.gif"/>
          <p:cNvPicPr>
            <a:picLocks noGrp="1"/>
          </p:cNvPicPr>
          <p:nvPr>
            <p:ph idx="1"/>
          </p:nvPr>
        </p:nvPicPr>
        <p:blipFill>
          <a:blip r:embed="rId2" cstate="print"/>
          <a:srcRect b="4348"/>
          <a:stretch>
            <a:fillRect/>
          </a:stretch>
        </p:blipFill>
        <p:spPr bwMode="auto">
          <a:xfrm>
            <a:off x="0" y="-152400"/>
            <a:ext cx="9144000" cy="7010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Association of British Columbia First Nations Treatment Programs</a:t>
            </a:r>
          </a:p>
          <a:p>
            <a:pPr lvl="1"/>
            <a:r>
              <a:rPr lang="en-US" dirty="0" smtClean="0"/>
              <a:t>Mission: “To provide a First Nations forum that promotes culturally relevant best practices to enhance, excel and advance the continuum of care in addressing addictions”</a:t>
            </a:r>
            <a:endParaRPr lang="en-US" dirty="0"/>
          </a:p>
        </p:txBody>
      </p:sp>
      <p:sp>
        <p:nvSpPr>
          <p:cNvPr id="3" name="Title 2"/>
          <p:cNvSpPr>
            <a:spLocks noGrp="1"/>
          </p:cNvSpPr>
          <p:nvPr>
            <p:ph type="title"/>
          </p:nvPr>
        </p:nvSpPr>
        <p:spPr/>
        <p:txBody>
          <a:bodyPr>
            <a:normAutofit fontScale="90000"/>
          </a:bodyPr>
          <a:lstStyle/>
          <a:p>
            <a:pPr algn="ctr"/>
            <a:r>
              <a:rPr lang="en-US" dirty="0" smtClean="0"/>
              <a:t>Treatment Centre's Supports: A.B.C.F.N.T.P.</a:t>
            </a:r>
            <a:endParaRPr lang="en-US" dirty="0"/>
          </a:p>
        </p:txBody>
      </p:sp>
      <p:pic>
        <p:nvPicPr>
          <p:cNvPr id="1027" name="Picture 3" descr="C:\Documents and Settings\Norah\My Documents\My Pictures\ABCFNTP-Logo-296x300.jpg"/>
          <p:cNvPicPr>
            <a:picLocks noChangeAspect="1" noChangeArrowheads="1"/>
          </p:cNvPicPr>
          <p:nvPr/>
        </p:nvPicPr>
        <p:blipFill>
          <a:blip r:embed="rId2" cstate="print"/>
          <a:srcRect/>
          <a:stretch>
            <a:fillRect/>
          </a:stretch>
        </p:blipFill>
        <p:spPr bwMode="auto">
          <a:xfrm>
            <a:off x="5257800" y="3733800"/>
            <a:ext cx="2819400" cy="28575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rgbClr val="9B2D1F"/>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623</TotalTime>
  <Words>1857</Words>
  <Application>Microsoft Macintosh PowerPoint</Application>
  <PresentationFormat>On-screen Show (4:3)</PresentationFormat>
  <Paragraphs>239</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Concourse</vt:lpstr>
      <vt:lpstr>Nenqayni Wellness Centre Society </vt:lpstr>
      <vt:lpstr>Presentation Outline </vt:lpstr>
      <vt:lpstr>A Brief History </vt:lpstr>
      <vt:lpstr>A Brief History </vt:lpstr>
      <vt:lpstr>A Brief History </vt:lpstr>
      <vt:lpstr>Treatment Centre Governance  </vt:lpstr>
      <vt:lpstr>Treatment Centre Governance Our15 Bands </vt:lpstr>
      <vt:lpstr>PowerPoint Presentation</vt:lpstr>
      <vt:lpstr>Treatment Centre's Supports: A.B.C.F.N.T.P.</vt:lpstr>
      <vt:lpstr>Treatment Centre Operations: Staffing  </vt:lpstr>
      <vt:lpstr>Treatment Centre Operations: Staff Training </vt:lpstr>
      <vt:lpstr>Service Delivery: Intake</vt:lpstr>
      <vt:lpstr>Acceptance: Basic Requirements </vt:lpstr>
      <vt:lpstr>Service Delivery:  Therapeutic Community </vt:lpstr>
      <vt:lpstr>Service Delivery: Culture is Healing </vt:lpstr>
      <vt:lpstr>The Aims of the CasI Project </vt:lpstr>
      <vt:lpstr>Culture at Nenqayni </vt:lpstr>
      <vt:lpstr>Service Delivery:  Outings and Activities </vt:lpstr>
      <vt:lpstr>Family Alcohol and Drug  Program  An eight week culturally based residential program that focuses on both the individual and the family unit in the treatment of addiction.</vt:lpstr>
      <vt:lpstr>National Native Alcohol and Drug Abuse Program (NNADAP)</vt:lpstr>
      <vt:lpstr>Programming </vt:lpstr>
      <vt:lpstr>Program Counselors and Coaches </vt:lpstr>
      <vt:lpstr>Workshops </vt:lpstr>
      <vt:lpstr>Recreational Programming </vt:lpstr>
      <vt:lpstr>Child Care</vt:lpstr>
      <vt:lpstr>Family Dynamics </vt:lpstr>
      <vt:lpstr>Questions about Nenqayni's Family Program? </vt:lpstr>
      <vt:lpstr>Youth and Family Inhalant Program </vt:lpstr>
      <vt:lpstr>Youth Solvent Abuse Committee</vt:lpstr>
      <vt:lpstr>The YSAC Mandate is: </vt:lpstr>
      <vt:lpstr>Youth and Family Inhalant Program </vt:lpstr>
      <vt:lpstr>Youth and Family Inhalant Program </vt:lpstr>
      <vt:lpstr>Work Shops </vt:lpstr>
      <vt:lpstr>Questions about Nenqayni's Youth  Program? </vt:lpstr>
      <vt:lpstr>Nenqayni Mobile Treatment Program </vt:lpstr>
      <vt:lpstr>Mobile Treatment Program</vt:lpstr>
      <vt:lpstr>Mobile Treatment Program</vt:lpstr>
      <vt:lpstr>Mobile Treatment Program</vt:lpstr>
      <vt:lpstr>Mobile Treatment Program</vt:lpstr>
      <vt:lpstr>Questions about Nenqayni's Mobile Program? </vt:lpstr>
      <vt:lpstr>Continuing Care Program</vt:lpstr>
      <vt:lpstr>Continuing Care Program </vt:lpstr>
      <vt:lpstr>Continuing Care Program: Continuing Care is a full time job!  </vt:lpstr>
      <vt:lpstr>Continuing Care Program </vt:lpstr>
      <vt:lpstr>Continuing Care Program </vt:lpstr>
      <vt:lpstr>Continuing Care Program </vt:lpstr>
      <vt:lpstr>Questions About Nenqayni's Continuing Care Program? </vt:lpstr>
      <vt:lpstr>Nenqayni is Accredited!</vt:lpstr>
      <vt:lpstr>Accreditation</vt:lpstr>
      <vt:lpstr>Accreditation</vt:lpstr>
      <vt:lpstr>Positives of Accreditation Within Nenqayni</vt:lpstr>
      <vt:lpstr>An Invitation to Professionals and Referral Workers</vt:lpstr>
      <vt:lpstr>Last Chance! Any Questions?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Nenqayni Wellness Centre Society </dc:title>
  <dc:creator>Norah</dc:creator>
  <cp:lastModifiedBy>Kathryn Berry</cp:lastModifiedBy>
  <cp:revision>67</cp:revision>
  <dcterms:created xsi:type="dcterms:W3CDTF">2014-01-20T22:45:36Z</dcterms:created>
  <dcterms:modified xsi:type="dcterms:W3CDTF">2014-01-22T22:23:36Z</dcterms:modified>
</cp:coreProperties>
</file>